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E84B57-5D15-AD24-8834-374B7C0C94A5}" v="2" dt="2025-11-12T15:04:02.5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40" d="100"/>
          <a:sy n="40" d="100"/>
        </p:scale>
        <p:origin x="726" y="-6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, Jeanette" userId="S::gluu3@gatech.edu::a098cdb4-4dfe-49f1-b87a-1469b6749604" providerId="AD" clId="Web-{03E84B57-5D15-AD24-8834-374B7C0C94A5}"/>
    <pc:docChg chg="modSld">
      <pc:chgData name="Luu, Jeanette" userId="S::gluu3@gatech.edu::a098cdb4-4dfe-49f1-b87a-1469b6749604" providerId="AD" clId="Web-{03E84B57-5D15-AD24-8834-374B7C0C94A5}" dt="2025-11-12T15:04:02.186" v="0" actId="20577"/>
      <pc:docMkLst>
        <pc:docMk/>
      </pc:docMkLst>
      <pc:sldChg chg="modSp">
        <pc:chgData name="Luu, Jeanette" userId="S::gluu3@gatech.edu::a098cdb4-4dfe-49f1-b87a-1469b6749604" providerId="AD" clId="Web-{03E84B57-5D15-AD24-8834-374B7C0C94A5}" dt="2025-11-12T15:04:02.186" v="0" actId="20577"/>
        <pc:sldMkLst>
          <pc:docMk/>
          <pc:sldMk cId="1811565255" sldId="256"/>
        </pc:sldMkLst>
        <pc:spChg chg="mod">
          <ac:chgData name="Luu, Jeanette" userId="S::gluu3@gatech.edu::a098cdb4-4dfe-49f1-b87a-1469b6749604" providerId="AD" clId="Web-{03E84B57-5D15-AD24-8834-374B7C0C94A5}" dt="2025-11-12T15:04:02.186" v="0" actId="20577"/>
          <ac:spMkLst>
            <pc:docMk/>
            <pc:sldMk cId="1811565255" sldId="256"/>
            <ac:spMk id="21" creationId="{4C0C149C-6AC5-33B8-7165-4B314CE761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0F160-A579-47C7-BC7B-3CA43841BBFF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E44EB-A6AB-4791-9E56-B1AC20B23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07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E44EB-A6AB-4791-9E56-B1AC20B238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2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0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1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8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7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3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0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3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6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D54F64-4FD7-45BC-9401-8CFA74CFBA53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C72903-B7DF-4777-BB08-DC5BF0C81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2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10EDE26-8143-B35B-A686-C542557F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0665" y="3677026"/>
            <a:ext cx="10166985" cy="6855579"/>
          </a:xfrm>
        </p:spPr>
        <p:txBody>
          <a:bodyPr/>
          <a:lstStyle/>
          <a:p>
            <a:r>
              <a:rPr lang="en-US" dirty="0"/>
              <a:t>Motivation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B41876-BA94-2925-C906-281F57B1FF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2918400" cy="27370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AA140B-5616-B189-33E8-7B2BA3823B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182880"/>
            <a:ext cx="32918400" cy="27083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73948BE-FED8-E205-E90C-4CCFCA67D056}"/>
              </a:ext>
            </a:extLst>
          </p:cNvPr>
          <p:cNvSpPr txBox="1">
            <a:spLocks/>
          </p:cNvSpPr>
          <p:nvPr/>
        </p:nvSpPr>
        <p:spPr>
          <a:xfrm>
            <a:off x="2346471" y="228475"/>
            <a:ext cx="20890634" cy="19546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3291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u="sng" dirty="0">
                <a:solidFill>
                  <a:schemeClr val="bg1"/>
                </a:solidFill>
                <a:ea typeface="Calibri Light"/>
                <a:cs typeface="Calibri Light"/>
              </a:rPr>
              <a:t>V</a:t>
            </a:r>
            <a:r>
              <a:rPr lang="en-US" dirty="0">
                <a:solidFill>
                  <a:schemeClr val="bg1"/>
                </a:solidFill>
                <a:ea typeface="Calibri Light"/>
                <a:cs typeface="Calibri Light"/>
              </a:rPr>
              <a:t>irtual </a:t>
            </a:r>
            <a:r>
              <a:rPr lang="en-US" u="sng" dirty="0">
                <a:solidFill>
                  <a:schemeClr val="bg1"/>
                </a:solidFill>
                <a:ea typeface="Calibri Light"/>
                <a:cs typeface="Calibri Light"/>
              </a:rPr>
              <a:t>E</a:t>
            </a:r>
            <a:r>
              <a:rPr lang="en-US" dirty="0">
                <a:solidFill>
                  <a:schemeClr val="bg1"/>
                </a:solidFill>
                <a:ea typeface="Calibri Light"/>
                <a:cs typeface="Calibri Light"/>
              </a:rPr>
              <a:t>ducational </a:t>
            </a:r>
            <a:r>
              <a:rPr lang="en-US" u="sng" dirty="0">
                <a:solidFill>
                  <a:schemeClr val="bg1"/>
                </a:solidFill>
                <a:ea typeface="Calibri Light"/>
                <a:cs typeface="Calibri Light"/>
              </a:rPr>
              <a:t>R</a:t>
            </a:r>
            <a:r>
              <a:rPr lang="en-US" dirty="0">
                <a:solidFill>
                  <a:schemeClr val="bg1"/>
                </a:solidFill>
                <a:ea typeface="Calibri Light"/>
                <a:cs typeface="Calibri Light"/>
              </a:rPr>
              <a:t>esearch </a:t>
            </a:r>
            <a:r>
              <a:rPr lang="en-US" u="sng" dirty="0">
                <a:solidFill>
                  <a:schemeClr val="bg1"/>
                </a:solidFill>
                <a:ea typeface="Calibri Light"/>
                <a:cs typeface="Calibri Light"/>
              </a:rPr>
              <a:t>A</a:t>
            </a:r>
            <a:r>
              <a:rPr lang="en-US" dirty="0">
                <a:solidFill>
                  <a:schemeClr val="bg1"/>
                </a:solidFill>
                <a:ea typeface="Calibri Light"/>
                <a:cs typeface="Calibri Light"/>
              </a:rPr>
              <a:t>ssistant</a:t>
            </a:r>
          </a:p>
        </p:txBody>
      </p:sp>
      <p:pic>
        <p:nvPicPr>
          <p:cNvPr id="1026" name="Picture 2" descr="A diagram of a scientific experiment&#10;&#10;AI-generated content may be incorrect.">
            <a:extLst>
              <a:ext uri="{FF2B5EF4-FFF2-40B4-BE49-F238E27FC236}">
                <a16:creationId xmlns:a16="http://schemas.microsoft.com/office/drawing/2014/main" id="{F9B2AA1A-8493-C7E3-62E4-C1836630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733" y="5459517"/>
            <a:ext cx="7562850" cy="461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3C41BE7F-B95C-23F6-B82B-003A8AA6961F}"/>
              </a:ext>
            </a:extLst>
          </p:cNvPr>
          <p:cNvSpPr txBox="1">
            <a:spLocks/>
          </p:cNvSpPr>
          <p:nvPr/>
        </p:nvSpPr>
        <p:spPr>
          <a:xfrm>
            <a:off x="12979716" y="3677026"/>
            <a:ext cx="17125951" cy="685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Impact</a:t>
            </a:r>
          </a:p>
          <a:p>
            <a:endParaRPr lang="en-US" dirty="0"/>
          </a:p>
        </p:txBody>
      </p:sp>
      <p:pic>
        <p:nvPicPr>
          <p:cNvPr id="1028" name="Picture 4" descr="A screenshot of a graph&#10;&#10;AI-generated content may be incorrect.">
            <a:extLst>
              <a:ext uri="{FF2B5EF4-FFF2-40B4-BE49-F238E27FC236}">
                <a16:creationId xmlns:a16="http://schemas.microsoft.com/office/drawing/2014/main" id="{1B758101-0427-B772-4015-90477F060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1297" y="5920457"/>
            <a:ext cx="6167354" cy="368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diagram of a problem&#10;&#10;AI-generated content may be incorrect.">
            <a:extLst>
              <a:ext uri="{FF2B5EF4-FFF2-40B4-BE49-F238E27FC236}">
                <a16:creationId xmlns:a16="http://schemas.microsoft.com/office/drawing/2014/main" id="{53EE9881-F592-AE27-389E-5CF7C48FE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717" y="5920458"/>
            <a:ext cx="9411317" cy="3688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E9B6951-41B3-40A6-8298-9708FF04BF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81033" y="14095277"/>
            <a:ext cx="10288436" cy="615400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3FE6150-9552-F60D-D781-4187AE2863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97176" y="14181015"/>
            <a:ext cx="16756813" cy="5982535"/>
          </a:xfrm>
          <a:prstGeom prst="rect">
            <a:avLst/>
          </a:prstGeom>
        </p:spPr>
      </p:pic>
      <p:sp>
        <p:nvSpPr>
          <p:cNvPr id="18" name="Subtitle 2">
            <a:extLst>
              <a:ext uri="{FF2B5EF4-FFF2-40B4-BE49-F238E27FC236}">
                <a16:creationId xmlns:a16="http://schemas.microsoft.com/office/drawing/2014/main" id="{F62D40BE-54EC-1DB0-1874-E077256AAD2D}"/>
              </a:ext>
            </a:extLst>
          </p:cNvPr>
          <p:cNvSpPr txBox="1">
            <a:spLocks/>
          </p:cNvSpPr>
          <p:nvPr/>
        </p:nvSpPr>
        <p:spPr>
          <a:xfrm>
            <a:off x="7063785" y="12419914"/>
            <a:ext cx="15494953" cy="1936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VERA</a:t>
            </a:r>
          </a:p>
          <a:p>
            <a:endParaRPr lang="en-US" dirty="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8BC21C45-A814-3E4E-C4B6-71ED8620B0D4}"/>
              </a:ext>
            </a:extLst>
          </p:cNvPr>
          <p:cNvSpPr txBox="1">
            <a:spLocks/>
          </p:cNvSpPr>
          <p:nvPr/>
        </p:nvSpPr>
        <p:spPr>
          <a:xfrm>
            <a:off x="9946629" y="22039417"/>
            <a:ext cx="12709439" cy="3777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More than a tool</a:t>
            </a:r>
          </a:p>
          <a:p>
            <a:endParaRPr lang="en-US" dirty="0"/>
          </a:p>
        </p:txBody>
      </p:sp>
      <p:pic>
        <p:nvPicPr>
          <p:cNvPr id="1038" name="Picture 14" descr="A group of colorful banners with text&#10;&#10;AI-generated content may be incorrect.">
            <a:extLst>
              <a:ext uri="{FF2B5EF4-FFF2-40B4-BE49-F238E27FC236}">
                <a16:creationId xmlns:a16="http://schemas.microsoft.com/office/drawing/2014/main" id="{A66A6A7B-09A3-E86A-934D-24A1E60E5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8806" y="25227485"/>
            <a:ext cx="5107417" cy="608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A diagram of people with words and a circle&#10;&#10;AI-generated content may be incorrect.">
            <a:extLst>
              <a:ext uri="{FF2B5EF4-FFF2-40B4-BE49-F238E27FC236}">
                <a16:creationId xmlns:a16="http://schemas.microsoft.com/office/drawing/2014/main" id="{4A4B1CDD-9AE0-1A7A-8410-0D19AB61A5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46381" y="32174837"/>
            <a:ext cx="4120192" cy="5176389"/>
          </a:xfrm>
          <a:prstGeom prst="rect">
            <a:avLst/>
          </a:prstGeom>
          <a:ln>
            <a:noFill/>
          </a:ln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4C0C149C-6AC5-33B8-7165-4B314CE761BE}"/>
              </a:ext>
            </a:extLst>
          </p:cNvPr>
          <p:cNvSpPr txBox="1">
            <a:spLocks/>
          </p:cNvSpPr>
          <p:nvPr/>
        </p:nvSpPr>
        <p:spPr>
          <a:xfrm>
            <a:off x="1276920" y="22846600"/>
            <a:ext cx="10166985" cy="68555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600" dirty="0"/>
              <a:t>Self-Explanation</a:t>
            </a:r>
          </a:p>
          <a:p>
            <a:endParaRPr lang="en-US" dirty="0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16B2AD57-C3BB-375F-CD92-B25C42EA890C}"/>
              </a:ext>
            </a:extLst>
          </p:cNvPr>
          <p:cNvSpPr txBox="1">
            <a:spLocks/>
          </p:cNvSpPr>
          <p:nvPr/>
        </p:nvSpPr>
        <p:spPr>
          <a:xfrm>
            <a:off x="2252024" y="29980460"/>
            <a:ext cx="8527733" cy="685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User Role Centric Analytics</a:t>
            </a:r>
          </a:p>
          <a:p>
            <a:endParaRPr lang="en-US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CE4358D-1BCC-834F-9342-9B436BD6170B}"/>
              </a:ext>
            </a:extLst>
          </p:cNvPr>
          <p:cNvSpPr txBox="1">
            <a:spLocks/>
          </p:cNvSpPr>
          <p:nvPr/>
        </p:nvSpPr>
        <p:spPr>
          <a:xfrm>
            <a:off x="22558738" y="22186113"/>
            <a:ext cx="7247551" cy="36309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Cognitive Scaffolding Coaches</a:t>
            </a:r>
          </a:p>
          <a:p>
            <a:endParaRPr lang="en-US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D481A4F-BE3A-7018-04E1-0E2B371AC2E3}"/>
              </a:ext>
            </a:extLst>
          </p:cNvPr>
          <p:cNvSpPr txBox="1">
            <a:spLocks/>
          </p:cNvSpPr>
          <p:nvPr/>
        </p:nvSpPr>
        <p:spPr>
          <a:xfrm>
            <a:off x="16739447" y="32058928"/>
            <a:ext cx="10166985" cy="685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Personal Financial Planning</a:t>
            </a:r>
          </a:p>
          <a:p>
            <a:endParaRPr lang="en-US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D0528FF8-D6FE-66F5-A965-18DFA7A94D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082814" y="35036633"/>
            <a:ext cx="7897327" cy="586821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A489075-6408-9388-7181-987E05CCC8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1245038" y="35273680"/>
            <a:ext cx="9874954" cy="586821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FBE65F2-3872-AAEC-9AC3-2522AEA469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022743" y="24506019"/>
            <a:ext cx="6557212" cy="7138232"/>
          </a:xfrm>
          <a:prstGeom prst="rect">
            <a:avLst/>
          </a:prstGeom>
        </p:spPr>
      </p:pic>
      <p:pic>
        <p:nvPicPr>
          <p:cNvPr id="38" name="Picture 37" descr="A group of people with speech bubbles&#10;&#10;AI-generated content may be incorrect.">
            <a:extLst>
              <a:ext uri="{FF2B5EF4-FFF2-40B4-BE49-F238E27FC236}">
                <a16:creationId xmlns:a16="http://schemas.microsoft.com/office/drawing/2014/main" id="{27A9B673-0491-1563-A5FE-067BFAEA4C7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474" y="24567587"/>
            <a:ext cx="5095875" cy="3733800"/>
          </a:xfrm>
          <a:prstGeom prst="rect">
            <a:avLst/>
          </a:prstGeom>
        </p:spPr>
      </p:pic>
      <p:pic>
        <p:nvPicPr>
          <p:cNvPr id="2" name="Picture 4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3555A1DD-EC23-5E72-308E-3482E7387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717" y="9832417"/>
            <a:ext cx="94392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DA076E9-B838-C22C-9EB9-E60C247F1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024" y="36777127"/>
            <a:ext cx="8077200" cy="408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light bulb with a colorful design&#10;&#10;AI-generated content may be incorrect.">
            <a:extLst>
              <a:ext uri="{FF2B5EF4-FFF2-40B4-BE49-F238E27FC236}">
                <a16:creationId xmlns:a16="http://schemas.microsoft.com/office/drawing/2014/main" id="{ACFE43C2-8C32-B7BB-5C72-23C4C35AE70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69" y="99651"/>
            <a:ext cx="2139102" cy="2139102"/>
          </a:xfrm>
          <a:prstGeom prst="rect">
            <a:avLst/>
          </a:prstGeom>
        </p:spPr>
      </p:pic>
      <p:pic>
        <p:nvPicPr>
          <p:cNvPr id="9" name="Picture 8" descr="A light bulb with a colorful design&#10;&#10;AI-generated content may be incorrect.">
            <a:extLst>
              <a:ext uri="{FF2B5EF4-FFF2-40B4-BE49-F238E27FC236}">
                <a16:creationId xmlns:a16="http://schemas.microsoft.com/office/drawing/2014/main" id="{29794089-34A7-7298-75E2-0F98F01A0C7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22" y="41547492"/>
            <a:ext cx="2139102" cy="213910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09EE40D-379B-151A-1BA9-47B3632CF6A9}"/>
              </a:ext>
            </a:extLst>
          </p:cNvPr>
          <p:cNvSpPr txBox="1"/>
          <p:nvPr/>
        </p:nvSpPr>
        <p:spPr>
          <a:xfrm>
            <a:off x="2329459" y="42617043"/>
            <a:ext cx="5914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dilab.gatech.edu</a:t>
            </a:r>
          </a:p>
        </p:txBody>
      </p:sp>
    </p:spTree>
    <p:extLst>
      <p:ext uri="{BB962C8B-B14F-4D97-AF65-F5344CB8AC3E}">
        <p14:creationId xmlns:p14="http://schemas.microsoft.com/office/powerpoint/2010/main" val="181156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5d1f45-9509-43f9-8aff-baa8dce9ab14" xsi:nil="true"/>
    <lcf76f155ced4ddcb4097134ff3c332f xmlns="d6c54106-4fbb-466d-b2fa-bc109a3ddbe3">
      <Terms xmlns="http://schemas.microsoft.com/office/infopath/2007/PartnerControls"/>
    </lcf76f155ced4ddcb4097134ff3c332f>
    <SharedWithUsers xmlns="195d1f45-9509-43f9-8aff-baa8dce9ab14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F2FCBA666D2A4AAB1F22DDC4FC8247" ma:contentTypeVersion="18" ma:contentTypeDescription="Create a new document." ma:contentTypeScope="" ma:versionID="9bea4ba86870e9d418d1115f15916853">
  <xsd:schema xmlns:xsd="http://www.w3.org/2001/XMLSchema" xmlns:xs="http://www.w3.org/2001/XMLSchema" xmlns:p="http://schemas.microsoft.com/office/2006/metadata/properties" xmlns:ns2="d6c54106-4fbb-466d-b2fa-bc109a3ddbe3" xmlns:ns3="195d1f45-9509-43f9-8aff-baa8dce9ab14" targetNamespace="http://schemas.microsoft.com/office/2006/metadata/properties" ma:root="true" ma:fieldsID="124288e5430de49d14cfcea87041369f" ns2:_="" ns3:_="">
    <xsd:import namespace="d6c54106-4fbb-466d-b2fa-bc109a3ddbe3"/>
    <xsd:import namespace="195d1f45-9509-43f9-8aff-baa8dce9a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54106-4fbb-466d-b2fa-bc109a3ddb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c2506c3-735d-4e70-aa79-204d06275b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5d1f45-9509-43f9-8aff-baa8dce9a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c063712-b7ad-404d-9274-b407b02c1ade}" ma:internalName="TaxCatchAll" ma:showField="CatchAllData" ma:web="195d1f45-9509-43f9-8aff-baa8dce9a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28637C-9306-444F-BFE2-0D5A2825A9D4}">
  <ds:schemaRefs>
    <ds:schemaRef ds:uri="http://schemas.microsoft.com/office/2006/metadata/properties"/>
    <ds:schemaRef ds:uri="http://schemas.microsoft.com/office/infopath/2007/PartnerControls"/>
    <ds:schemaRef ds:uri="14823107-22f6-40f8-ac8d-11993a65213f"/>
    <ds:schemaRef ds:uri="e592a494-9c91-43df-8271-b84776111bb8"/>
    <ds:schemaRef ds:uri="b9235374-7f7a-41a8-9494-22d43d731dd4"/>
  </ds:schemaRefs>
</ds:datastoreItem>
</file>

<file path=customXml/itemProps2.xml><?xml version="1.0" encoding="utf-8"?>
<ds:datastoreItem xmlns:ds="http://schemas.openxmlformats.org/officeDocument/2006/customXml" ds:itemID="{53679B45-E23E-4929-8A39-3955BBE214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891EAF-8319-4AE1-BA56-43B97249A75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15858</TotalTime>
  <Words>31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Jeanette Luu</dc:creator>
  <cp:lastModifiedBy>Jeanette Luu</cp:lastModifiedBy>
  <cp:revision>15</cp:revision>
  <dcterms:created xsi:type="dcterms:W3CDTF">2025-10-27T19:30:14Z</dcterms:created>
  <dcterms:modified xsi:type="dcterms:W3CDTF">2025-11-12T15:04:12Z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0x010100BAF2FCBA666D2A4AAB1F22DDC4FC8247</vt:lpwstr>
  </property>
  <property fmtid="{D5CDD505-2E9C-101B-9397-08002B2CF9AE}" pid="3" name="MediaServiceImageTags">
    <vt:lpwstr/>
  </property>
  <property fmtid="{D5CDD505-2E9C-101B-9397-08002B2CF9AE}" pid="4" name="Order">
    <vt:r8>694600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