
<file path=[Content_Types].xml><?xml version="1.0" encoding="utf-8"?>
<Types xmlns="http://schemas.openxmlformats.org/package/2006/content-types">
  <Default Extension="fntdata" ContentType="application/x-fontdata"/>
  <Default Extension="odttf" ContentType="application/vnd.openxmlformats-officedocument.obfuscatedFont"/>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custom-properties" Target="docProps/custom.xml"/><Relationship Id="rId2" Type="http://schemas.openxmlformats.org/officeDocument/2006/relationships/officeDocument" Target="ppt/presentation.xml"/><Relationship Id="rId1"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Lst>
  <p:sldSz cy="32918400" cx="43891200"/>
  <p:notesSz cx="6858000" cy="9144000"/>
  <p:embeddedFontLst>
    <p:embeddedFont>
      <p:font typeface="Proxima Nova"/>
      <p:regular r:id="rId6"/>
      <p:bold r:id="rId7"/>
      <p:italic r:id="rId8"/>
      <p:boldItalic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0" roundtripDataSignature="AMtx7mj9fe8hkunZvsKWZA4XxMlj+Cgy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8" Type="http://schemas.openxmlformats.org/officeDocument/2006/relationships/font" Target="fonts/ProximaNova-italic.fntdata"/><Relationship Id="rId13" Type="http://schemas.openxmlformats.org/officeDocument/2006/relationships/customXml" Target="../customXml/item3.xml"/><Relationship Id="rId3" Type="http://schemas.openxmlformats.org/officeDocument/2006/relationships/slideMaster" Target="slideMasters/slideMaster1.xml"/><Relationship Id="rId7" Type="http://schemas.openxmlformats.org/officeDocument/2006/relationships/font" Target="fonts/ProximaNova-bold.fntdata"/><Relationship Id="rId12" Type="http://schemas.openxmlformats.org/officeDocument/2006/relationships/customXml" Target="../customXml/item2.xml"/><Relationship Id="rId2" Type="http://schemas.openxmlformats.org/officeDocument/2006/relationships/presProps" Target="presProps.xml"/><Relationship Id="rId1" Type="http://schemas.openxmlformats.org/officeDocument/2006/relationships/theme" Target="theme/theme1.xml"/><Relationship Id="rId6" Type="http://schemas.openxmlformats.org/officeDocument/2006/relationships/font" Target="fonts/ProximaNova-regular.fntdata"/><Relationship Id="rId11" Type="http://schemas.openxmlformats.org/officeDocument/2006/relationships/customXml" Target="../customXml/item1.xml"/><Relationship Id="rId5" Type="http://schemas.openxmlformats.org/officeDocument/2006/relationships/slide" Target="slides/slide1.xml"/><Relationship Id="rId10" Type="http://customschemas.google.com/relationships/presentationmetadata" Target="metadata"/><Relationship Id="rId4" Type="http://schemas.openxmlformats.org/officeDocument/2006/relationships/notesMaster" Target="notesMasters/notesMaster1.xml"/><Relationship Id="rId9" Type="http://schemas.openxmlformats.org/officeDocument/2006/relationships/font" Target="fonts/ProximaNova-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800"/>
              </a:spcBef>
              <a:spcAft>
                <a:spcPts val="0"/>
              </a:spcAft>
              <a:buSzPts val="1400"/>
              <a:buNone/>
              <a:defRPr b="0" i="0" sz="2300" u="none" cap="none" strike="noStrike">
                <a:latin typeface="Times New Roman"/>
                <a:ea typeface="Times New Roman"/>
                <a:cs typeface="Times New Roman"/>
                <a:sym typeface="Times New Roman"/>
              </a:defRPr>
            </a:lvl1pPr>
            <a:lvl2pPr indent="-228600" lvl="1" marL="914400" marR="0" rtl="0" algn="l">
              <a:spcBef>
                <a:spcPts val="800"/>
              </a:spcBef>
              <a:spcAft>
                <a:spcPts val="0"/>
              </a:spcAft>
              <a:buSzPts val="1400"/>
              <a:buNone/>
              <a:defRPr b="0" i="0" sz="2300" u="none" cap="none" strike="noStrike">
                <a:latin typeface="Times New Roman"/>
                <a:ea typeface="Times New Roman"/>
                <a:cs typeface="Times New Roman"/>
                <a:sym typeface="Times New Roman"/>
              </a:defRPr>
            </a:lvl2pPr>
            <a:lvl3pPr indent="-228600" lvl="2" marL="1371600" marR="0" rtl="0" algn="l">
              <a:spcBef>
                <a:spcPts val="800"/>
              </a:spcBef>
              <a:spcAft>
                <a:spcPts val="0"/>
              </a:spcAft>
              <a:buSzPts val="1400"/>
              <a:buNone/>
              <a:defRPr b="0" i="0" sz="2300" u="none" cap="none" strike="noStrike">
                <a:latin typeface="Times New Roman"/>
                <a:ea typeface="Times New Roman"/>
                <a:cs typeface="Times New Roman"/>
                <a:sym typeface="Times New Roman"/>
              </a:defRPr>
            </a:lvl3pPr>
            <a:lvl4pPr indent="-228600" lvl="3" marL="1828800" marR="0" rtl="0" algn="l">
              <a:spcBef>
                <a:spcPts val="800"/>
              </a:spcBef>
              <a:spcAft>
                <a:spcPts val="0"/>
              </a:spcAft>
              <a:buSzPts val="1400"/>
              <a:buNone/>
              <a:defRPr b="0" i="0" sz="2300" u="none" cap="none" strike="noStrike">
                <a:latin typeface="Times New Roman"/>
                <a:ea typeface="Times New Roman"/>
                <a:cs typeface="Times New Roman"/>
                <a:sym typeface="Times New Roman"/>
              </a:defRPr>
            </a:lvl4pPr>
            <a:lvl5pPr indent="-228600" lvl="4" marL="2286000" marR="0" rtl="0" algn="l">
              <a:spcBef>
                <a:spcPts val="800"/>
              </a:spcBef>
              <a:spcAft>
                <a:spcPts val="0"/>
              </a:spcAft>
              <a:buSzPts val="1400"/>
              <a:buNone/>
              <a:defRPr b="0" i="0" sz="2300" u="none" cap="none" strike="noStrike">
                <a:latin typeface="Times New Roman"/>
                <a:ea typeface="Times New Roman"/>
                <a:cs typeface="Times New Roman"/>
                <a:sym typeface="Times New Roman"/>
              </a:defRPr>
            </a:lvl5pPr>
            <a:lvl6pPr indent="-228600" lvl="5" marL="2743200" marR="0" rtl="0" algn="l">
              <a:spcBef>
                <a:spcPts val="800"/>
              </a:spcBef>
              <a:spcAft>
                <a:spcPts val="0"/>
              </a:spcAft>
              <a:buSzPts val="1400"/>
              <a:buNone/>
              <a:defRPr b="0" i="0" sz="2300" u="none" cap="none" strike="noStrike">
                <a:latin typeface="Times New Roman"/>
                <a:ea typeface="Times New Roman"/>
                <a:cs typeface="Times New Roman"/>
                <a:sym typeface="Times New Roman"/>
              </a:defRPr>
            </a:lvl6pPr>
            <a:lvl7pPr indent="-228600" lvl="6" marL="3200400" marR="0" rtl="0" algn="l">
              <a:spcBef>
                <a:spcPts val="800"/>
              </a:spcBef>
              <a:spcAft>
                <a:spcPts val="0"/>
              </a:spcAft>
              <a:buSzPts val="1400"/>
              <a:buNone/>
              <a:defRPr b="0" i="0" sz="2300" u="none" cap="none" strike="noStrike">
                <a:latin typeface="Times New Roman"/>
                <a:ea typeface="Times New Roman"/>
                <a:cs typeface="Times New Roman"/>
                <a:sym typeface="Times New Roman"/>
              </a:defRPr>
            </a:lvl7pPr>
            <a:lvl8pPr indent="-228600" lvl="7" marL="3657600" marR="0" rtl="0" algn="l">
              <a:spcBef>
                <a:spcPts val="800"/>
              </a:spcBef>
              <a:spcAft>
                <a:spcPts val="0"/>
              </a:spcAft>
              <a:buSzPts val="1400"/>
              <a:buNone/>
              <a:defRPr b="0" i="0" sz="2300" u="none" cap="none" strike="noStrike">
                <a:latin typeface="Times New Roman"/>
                <a:ea typeface="Times New Roman"/>
                <a:cs typeface="Times New Roman"/>
                <a:sym typeface="Times New Roman"/>
              </a:defRPr>
            </a:lvl8pPr>
            <a:lvl9pPr indent="-228600" lvl="8" marL="4114800" marR="0" rtl="0" algn="l">
              <a:spcBef>
                <a:spcPts val="800"/>
              </a:spcBef>
              <a:spcAft>
                <a:spcPts val="0"/>
              </a:spcAft>
              <a:buSzPts val="1400"/>
              <a:buNone/>
              <a:defRPr b="0" i="0" sz="2300" u="none" cap="none" strike="noStrike">
                <a:latin typeface="Times New Roman"/>
                <a:ea typeface="Times New Roman"/>
                <a:cs typeface="Times New Roman"/>
                <a:sym typeface="Times New Roman"/>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 name="Shape 16"/>
        <p:cNvGrpSpPr/>
        <p:nvPr/>
      </p:nvGrpSpPr>
      <p:grpSpPr>
        <a:xfrm>
          <a:off x="0" y="0"/>
          <a:ext cx="0" cy="0"/>
          <a:chOff x="0" y="0"/>
          <a:chExt cx="0" cy="0"/>
        </a:xfrm>
      </p:grpSpPr>
      <p:sp>
        <p:nvSpPr>
          <p:cNvPr id="17" name="Google Shape;17;p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800"/>
              </a:spcBef>
              <a:spcAft>
                <a:spcPts val="0"/>
              </a:spcAft>
              <a:buNone/>
            </a:pPr>
            <a:r>
              <a:t/>
            </a:r>
            <a:endParaRPr/>
          </a:p>
        </p:txBody>
      </p:sp>
      <p:sp>
        <p:nvSpPr>
          <p:cNvPr id="18" name="Google Shape;18;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lor logo" type="tx">
  <p:cSld name="TITLE_AND_BODY">
    <p:spTree>
      <p:nvGrpSpPr>
        <p:cNvPr id="14" name="Shape 14"/>
        <p:cNvGrpSpPr/>
        <p:nvPr/>
      </p:nvGrpSpPr>
      <p:grpSpPr>
        <a:xfrm>
          <a:off x="0" y="0"/>
          <a:ext cx="0" cy="0"/>
          <a:chOff x="0" y="0"/>
          <a:chExt cx="0" cy="0"/>
        </a:xfrm>
      </p:grpSpPr>
      <p:sp>
        <p:nvSpPr>
          <p:cNvPr id="15" name="Google Shape;15;p3"/>
          <p:cNvSpPr txBox="1"/>
          <p:nvPr>
            <p:ph idx="12" type="sldNum"/>
          </p:nvPr>
        </p:nvSpPr>
        <p:spPr>
          <a:xfrm>
            <a:off x="21214080" y="29634178"/>
            <a:ext cx="10241281" cy="1752601"/>
          </a:xfrm>
          <a:prstGeom prst="rect">
            <a:avLst/>
          </a:prstGeom>
          <a:noFill/>
          <a:ln>
            <a:noFill/>
          </a:ln>
        </p:spPr>
        <p:txBody>
          <a:bodyPr anchorCtr="0" anchor="ctr" bIns="45700" lIns="45700" spcFirstLastPara="1" rIns="45700" wrap="square" tIns="45700">
            <a:spAutoFit/>
          </a:bodyPr>
          <a:lstStyle>
            <a:lvl1pPr indent="0" lvl="0" marL="0" algn="r">
              <a:lnSpc>
                <a:spcPct val="100000"/>
              </a:lnSpc>
              <a:spcBef>
                <a:spcPts val="0"/>
              </a:spcBef>
              <a:spcAft>
                <a:spcPts val="0"/>
              </a:spcAft>
              <a:buClr>
                <a:srgbClr val="000000"/>
              </a:buClr>
              <a:buSzPts val="1200"/>
              <a:buFont typeface="Arial"/>
              <a:buNone/>
              <a:defRPr sz="1200"/>
            </a:lvl1pPr>
            <a:lvl2pPr indent="0" lvl="1" marL="0" algn="r">
              <a:lnSpc>
                <a:spcPct val="100000"/>
              </a:lnSpc>
              <a:spcBef>
                <a:spcPts val="0"/>
              </a:spcBef>
              <a:spcAft>
                <a:spcPts val="0"/>
              </a:spcAft>
              <a:buClr>
                <a:srgbClr val="000000"/>
              </a:buClr>
              <a:buSzPts val="1200"/>
              <a:buFont typeface="Arial"/>
              <a:buNone/>
              <a:defRPr sz="1200"/>
            </a:lvl2pPr>
            <a:lvl3pPr indent="0" lvl="2" marL="0" algn="r">
              <a:lnSpc>
                <a:spcPct val="100000"/>
              </a:lnSpc>
              <a:spcBef>
                <a:spcPts val="0"/>
              </a:spcBef>
              <a:spcAft>
                <a:spcPts val="0"/>
              </a:spcAft>
              <a:buClr>
                <a:srgbClr val="000000"/>
              </a:buClr>
              <a:buSzPts val="1200"/>
              <a:buFont typeface="Arial"/>
              <a:buNone/>
              <a:defRPr sz="1200"/>
            </a:lvl3pPr>
            <a:lvl4pPr indent="0" lvl="3" marL="0" algn="r">
              <a:lnSpc>
                <a:spcPct val="100000"/>
              </a:lnSpc>
              <a:spcBef>
                <a:spcPts val="0"/>
              </a:spcBef>
              <a:spcAft>
                <a:spcPts val="0"/>
              </a:spcAft>
              <a:buClr>
                <a:srgbClr val="000000"/>
              </a:buClr>
              <a:buSzPts val="1200"/>
              <a:buFont typeface="Arial"/>
              <a:buNone/>
              <a:defRPr sz="1200"/>
            </a:lvl4pPr>
            <a:lvl5pPr indent="0" lvl="4" marL="0" algn="r">
              <a:lnSpc>
                <a:spcPct val="100000"/>
              </a:lnSpc>
              <a:spcBef>
                <a:spcPts val="0"/>
              </a:spcBef>
              <a:spcAft>
                <a:spcPts val="0"/>
              </a:spcAft>
              <a:buClr>
                <a:srgbClr val="000000"/>
              </a:buClr>
              <a:buSzPts val="1200"/>
              <a:buFont typeface="Arial"/>
              <a:buNone/>
              <a:defRPr sz="1200"/>
            </a:lvl5pPr>
            <a:lvl6pPr indent="0" lvl="5" marL="0" algn="r">
              <a:lnSpc>
                <a:spcPct val="100000"/>
              </a:lnSpc>
              <a:spcBef>
                <a:spcPts val="0"/>
              </a:spcBef>
              <a:spcAft>
                <a:spcPts val="0"/>
              </a:spcAft>
              <a:buClr>
                <a:srgbClr val="000000"/>
              </a:buClr>
              <a:buSzPts val="1200"/>
              <a:buFont typeface="Arial"/>
              <a:buNone/>
              <a:defRPr sz="1200"/>
            </a:lvl6pPr>
            <a:lvl7pPr indent="0" lvl="6" marL="0" algn="r">
              <a:lnSpc>
                <a:spcPct val="100000"/>
              </a:lnSpc>
              <a:spcBef>
                <a:spcPts val="0"/>
              </a:spcBef>
              <a:spcAft>
                <a:spcPts val="0"/>
              </a:spcAft>
              <a:buClr>
                <a:srgbClr val="000000"/>
              </a:buClr>
              <a:buSzPts val="1200"/>
              <a:buFont typeface="Arial"/>
              <a:buNone/>
              <a:defRPr sz="1200"/>
            </a:lvl7pPr>
            <a:lvl8pPr indent="0" lvl="7" marL="0" algn="r">
              <a:lnSpc>
                <a:spcPct val="100000"/>
              </a:lnSpc>
              <a:spcBef>
                <a:spcPts val="0"/>
              </a:spcBef>
              <a:spcAft>
                <a:spcPts val="0"/>
              </a:spcAft>
              <a:buClr>
                <a:srgbClr val="000000"/>
              </a:buClr>
              <a:buSzPts val="1200"/>
              <a:buFont typeface="Arial"/>
              <a:buNone/>
              <a:defRPr sz="1200"/>
            </a:lvl8pPr>
            <a:lvl9pPr indent="0" lvl="8" marL="0" algn="r">
              <a:lnSpc>
                <a:spcPct val="100000"/>
              </a:lnSpc>
              <a:spcBef>
                <a:spcPts val="0"/>
              </a:spcBef>
              <a:spcAft>
                <a:spcPts val="0"/>
              </a:spcAft>
              <a:buClr>
                <a:srgbClr val="000000"/>
              </a:buClr>
              <a:buSzPts val="1200"/>
              <a:buFont typeface="Arial"/>
              <a:buNone/>
              <a:defRPr sz="12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cxnSp>
        <p:nvCxnSpPr>
          <p:cNvPr id="6" name="Google Shape;6;p2"/>
          <p:cNvCxnSpPr/>
          <p:nvPr/>
        </p:nvCxnSpPr>
        <p:spPr>
          <a:xfrm flipH="1">
            <a:off x="10975340" y="7010400"/>
            <a:ext cx="1" cy="24917400"/>
          </a:xfrm>
          <a:prstGeom prst="straightConnector1">
            <a:avLst/>
          </a:prstGeom>
          <a:noFill/>
          <a:ln cap="flat" cmpd="sng" w="38100">
            <a:solidFill>
              <a:srgbClr val="BFBFBF"/>
            </a:solidFill>
            <a:prstDash val="solid"/>
            <a:round/>
            <a:headEnd len="sm" w="sm" type="none"/>
            <a:tailEnd len="sm" w="sm" type="none"/>
          </a:ln>
        </p:spPr>
      </p:cxnSp>
      <p:cxnSp>
        <p:nvCxnSpPr>
          <p:cNvPr id="7" name="Google Shape;7;p2"/>
          <p:cNvCxnSpPr/>
          <p:nvPr/>
        </p:nvCxnSpPr>
        <p:spPr>
          <a:xfrm flipH="1">
            <a:off x="32918399" y="7010400"/>
            <a:ext cx="1" cy="24917400"/>
          </a:xfrm>
          <a:prstGeom prst="straightConnector1">
            <a:avLst/>
          </a:prstGeom>
          <a:noFill/>
          <a:ln cap="flat" cmpd="sng" w="38100">
            <a:solidFill>
              <a:srgbClr val="BFBFBF"/>
            </a:solidFill>
            <a:prstDash val="solid"/>
            <a:round/>
            <a:headEnd len="sm" w="sm" type="none"/>
            <a:tailEnd len="sm" w="sm" type="none"/>
          </a:ln>
        </p:spPr>
      </p:cxnSp>
      <p:cxnSp>
        <p:nvCxnSpPr>
          <p:cNvPr id="8" name="Google Shape;8;p2"/>
          <p:cNvCxnSpPr/>
          <p:nvPr/>
        </p:nvCxnSpPr>
        <p:spPr>
          <a:xfrm>
            <a:off x="0" y="5791200"/>
            <a:ext cx="43891200" cy="0"/>
          </a:xfrm>
          <a:prstGeom prst="straightConnector1">
            <a:avLst/>
          </a:prstGeom>
          <a:noFill/>
          <a:ln cap="flat" cmpd="sng" w="38100">
            <a:solidFill>
              <a:srgbClr val="BFBFBF"/>
            </a:solidFill>
            <a:prstDash val="solid"/>
            <a:round/>
            <a:headEnd len="sm" w="sm" type="none"/>
            <a:tailEnd len="sm" w="sm" type="none"/>
          </a:ln>
        </p:spPr>
      </p:cxnSp>
      <p:sp>
        <p:nvSpPr>
          <p:cNvPr id="9" name="Google Shape;9;p2"/>
          <p:cNvSpPr/>
          <p:nvPr/>
        </p:nvSpPr>
        <p:spPr>
          <a:xfrm>
            <a:off x="0" y="0"/>
            <a:ext cx="43891200" cy="895057"/>
          </a:xfrm>
          <a:prstGeom prst="rect">
            <a:avLst/>
          </a:prstGeom>
          <a:solidFill>
            <a:schemeClr val="accent2"/>
          </a:solidFill>
          <a:ln>
            <a:noFill/>
          </a:ln>
        </p:spPr>
        <p:txBody>
          <a:bodyPr anchorCtr="0" anchor="t" bIns="128150" lIns="128150" spcFirstLastPara="1" rIns="128150" wrap="square" tIns="128150">
            <a:noAutofit/>
          </a:bodyPr>
          <a:lstStyle/>
          <a:p>
            <a:pPr indent="0" lvl="0" marL="0" marR="0" rtl="0" algn="l">
              <a:lnSpc>
                <a:spcPct val="100000"/>
              </a:lnSpc>
              <a:spcBef>
                <a:spcPts val="0"/>
              </a:spcBef>
              <a:spcAft>
                <a:spcPts val="0"/>
              </a:spcAft>
              <a:buClr>
                <a:srgbClr val="000000"/>
              </a:buClr>
              <a:buSzPts val="1200"/>
              <a:buFont typeface="Proxima Nova"/>
              <a:buNone/>
            </a:pPr>
            <a:r>
              <a:t/>
            </a:r>
            <a:endParaRPr b="0" i="0" sz="1200" u="none" cap="none" strike="noStrike">
              <a:solidFill>
                <a:srgbClr val="000000"/>
              </a:solidFill>
              <a:latin typeface="Proxima Nova"/>
              <a:ea typeface="Proxima Nova"/>
              <a:cs typeface="Proxima Nova"/>
              <a:sym typeface="Proxima Nova"/>
            </a:endParaRPr>
          </a:p>
        </p:txBody>
      </p:sp>
      <p:pic>
        <p:nvPicPr>
          <p:cNvPr descr="Picture 11" id="10" name="Google Shape;10;p2"/>
          <p:cNvPicPr preferRelativeResize="0"/>
          <p:nvPr/>
        </p:nvPicPr>
        <p:blipFill rotWithShape="1">
          <a:blip r:embed="rId1">
            <a:alphaModFix/>
          </a:blip>
          <a:srcRect b="0" l="0" r="0" t="0"/>
          <a:stretch/>
        </p:blipFill>
        <p:spPr>
          <a:xfrm>
            <a:off x="998225" y="1415305"/>
            <a:ext cx="5417740" cy="1608490"/>
          </a:xfrm>
          <a:prstGeom prst="rect">
            <a:avLst/>
          </a:prstGeom>
          <a:noFill/>
          <a:ln>
            <a:noFill/>
          </a:ln>
        </p:spPr>
      </p:pic>
      <p:sp>
        <p:nvSpPr>
          <p:cNvPr id="11" name="Google Shape;11;p2"/>
          <p:cNvSpPr txBox="1"/>
          <p:nvPr>
            <p:ph type="title"/>
          </p:nvPr>
        </p:nvSpPr>
        <p:spPr>
          <a:xfrm>
            <a:off x="2194560" y="441959"/>
            <a:ext cx="39502079" cy="7239001"/>
          </a:xfrm>
          <a:prstGeom prst="rect">
            <a:avLst/>
          </a:prstGeom>
          <a:noFill/>
          <a:ln>
            <a:noFill/>
          </a:ln>
        </p:spPr>
        <p:txBody>
          <a:bodyPr anchorCtr="0" anchor="ctr" bIns="45700" lIns="45700" spcFirstLastPara="1" rIns="45700" wrap="square" tIns="45700">
            <a:noAutofit/>
          </a:bodyPr>
          <a:lstStyle>
            <a:lvl1pPr lvl="0" marR="0" rtl="0" algn="ctr">
              <a:lnSpc>
                <a:spcPct val="120000"/>
              </a:lnSpc>
              <a:spcBef>
                <a:spcPts val="0"/>
              </a:spcBef>
              <a:spcAft>
                <a:spcPts val="0"/>
              </a:spcAft>
              <a:buClr>
                <a:srgbClr val="000000"/>
              </a:buClr>
              <a:buSzPts val="9800"/>
              <a:buFont typeface="Arial"/>
              <a:buNone/>
              <a:defRPr b="1" i="0" sz="9800" u="none" cap="none" strike="noStrike">
                <a:solidFill>
                  <a:srgbClr val="000000"/>
                </a:solidFill>
                <a:latin typeface="Arial"/>
                <a:ea typeface="Arial"/>
                <a:cs typeface="Arial"/>
                <a:sym typeface="Arial"/>
              </a:defRPr>
            </a:lvl1pPr>
            <a:lvl2pPr lvl="1" marR="0" rtl="0" algn="ctr">
              <a:lnSpc>
                <a:spcPct val="120000"/>
              </a:lnSpc>
              <a:spcBef>
                <a:spcPts val="0"/>
              </a:spcBef>
              <a:spcAft>
                <a:spcPts val="0"/>
              </a:spcAft>
              <a:buClr>
                <a:srgbClr val="000000"/>
              </a:buClr>
              <a:buSzPts val="9800"/>
              <a:buFont typeface="Arial"/>
              <a:buNone/>
              <a:defRPr b="1" i="0" sz="9800" u="none" cap="none" strike="noStrike">
                <a:solidFill>
                  <a:srgbClr val="000000"/>
                </a:solidFill>
                <a:latin typeface="Arial"/>
                <a:ea typeface="Arial"/>
                <a:cs typeface="Arial"/>
                <a:sym typeface="Arial"/>
              </a:defRPr>
            </a:lvl2pPr>
            <a:lvl3pPr lvl="2" marR="0" rtl="0" algn="ctr">
              <a:lnSpc>
                <a:spcPct val="120000"/>
              </a:lnSpc>
              <a:spcBef>
                <a:spcPts val="0"/>
              </a:spcBef>
              <a:spcAft>
                <a:spcPts val="0"/>
              </a:spcAft>
              <a:buClr>
                <a:srgbClr val="000000"/>
              </a:buClr>
              <a:buSzPts val="9800"/>
              <a:buFont typeface="Arial"/>
              <a:buNone/>
              <a:defRPr b="1" i="0" sz="9800" u="none" cap="none" strike="noStrike">
                <a:solidFill>
                  <a:srgbClr val="000000"/>
                </a:solidFill>
                <a:latin typeface="Arial"/>
                <a:ea typeface="Arial"/>
                <a:cs typeface="Arial"/>
                <a:sym typeface="Arial"/>
              </a:defRPr>
            </a:lvl3pPr>
            <a:lvl4pPr lvl="3" marR="0" rtl="0" algn="ctr">
              <a:lnSpc>
                <a:spcPct val="120000"/>
              </a:lnSpc>
              <a:spcBef>
                <a:spcPts val="0"/>
              </a:spcBef>
              <a:spcAft>
                <a:spcPts val="0"/>
              </a:spcAft>
              <a:buClr>
                <a:srgbClr val="000000"/>
              </a:buClr>
              <a:buSzPts val="9800"/>
              <a:buFont typeface="Arial"/>
              <a:buNone/>
              <a:defRPr b="1" i="0" sz="9800" u="none" cap="none" strike="noStrike">
                <a:solidFill>
                  <a:srgbClr val="000000"/>
                </a:solidFill>
                <a:latin typeface="Arial"/>
                <a:ea typeface="Arial"/>
                <a:cs typeface="Arial"/>
                <a:sym typeface="Arial"/>
              </a:defRPr>
            </a:lvl4pPr>
            <a:lvl5pPr lvl="4" marR="0" rtl="0" algn="ctr">
              <a:lnSpc>
                <a:spcPct val="120000"/>
              </a:lnSpc>
              <a:spcBef>
                <a:spcPts val="0"/>
              </a:spcBef>
              <a:spcAft>
                <a:spcPts val="0"/>
              </a:spcAft>
              <a:buClr>
                <a:srgbClr val="000000"/>
              </a:buClr>
              <a:buSzPts val="9800"/>
              <a:buFont typeface="Arial"/>
              <a:buNone/>
              <a:defRPr b="1" i="0" sz="9800" u="none" cap="none" strike="noStrike">
                <a:solidFill>
                  <a:srgbClr val="000000"/>
                </a:solidFill>
                <a:latin typeface="Arial"/>
                <a:ea typeface="Arial"/>
                <a:cs typeface="Arial"/>
                <a:sym typeface="Arial"/>
              </a:defRPr>
            </a:lvl5pPr>
            <a:lvl6pPr lvl="5" marR="0" rtl="0" algn="ctr">
              <a:lnSpc>
                <a:spcPct val="120000"/>
              </a:lnSpc>
              <a:spcBef>
                <a:spcPts val="0"/>
              </a:spcBef>
              <a:spcAft>
                <a:spcPts val="0"/>
              </a:spcAft>
              <a:buClr>
                <a:srgbClr val="000000"/>
              </a:buClr>
              <a:buSzPts val="9800"/>
              <a:buFont typeface="Arial"/>
              <a:buNone/>
              <a:defRPr b="1" i="0" sz="9800" u="none" cap="none" strike="noStrike">
                <a:solidFill>
                  <a:srgbClr val="000000"/>
                </a:solidFill>
                <a:latin typeface="Arial"/>
                <a:ea typeface="Arial"/>
                <a:cs typeface="Arial"/>
                <a:sym typeface="Arial"/>
              </a:defRPr>
            </a:lvl6pPr>
            <a:lvl7pPr lvl="6" marR="0" rtl="0" algn="ctr">
              <a:lnSpc>
                <a:spcPct val="120000"/>
              </a:lnSpc>
              <a:spcBef>
                <a:spcPts val="0"/>
              </a:spcBef>
              <a:spcAft>
                <a:spcPts val="0"/>
              </a:spcAft>
              <a:buClr>
                <a:srgbClr val="000000"/>
              </a:buClr>
              <a:buSzPts val="9800"/>
              <a:buFont typeface="Arial"/>
              <a:buNone/>
              <a:defRPr b="1" i="0" sz="9800" u="none" cap="none" strike="noStrike">
                <a:solidFill>
                  <a:srgbClr val="000000"/>
                </a:solidFill>
                <a:latin typeface="Arial"/>
                <a:ea typeface="Arial"/>
                <a:cs typeface="Arial"/>
                <a:sym typeface="Arial"/>
              </a:defRPr>
            </a:lvl7pPr>
            <a:lvl8pPr lvl="7" marR="0" rtl="0" algn="ctr">
              <a:lnSpc>
                <a:spcPct val="120000"/>
              </a:lnSpc>
              <a:spcBef>
                <a:spcPts val="0"/>
              </a:spcBef>
              <a:spcAft>
                <a:spcPts val="0"/>
              </a:spcAft>
              <a:buClr>
                <a:srgbClr val="000000"/>
              </a:buClr>
              <a:buSzPts val="9800"/>
              <a:buFont typeface="Arial"/>
              <a:buNone/>
              <a:defRPr b="1" i="0" sz="9800" u="none" cap="none" strike="noStrike">
                <a:solidFill>
                  <a:srgbClr val="000000"/>
                </a:solidFill>
                <a:latin typeface="Arial"/>
                <a:ea typeface="Arial"/>
                <a:cs typeface="Arial"/>
                <a:sym typeface="Arial"/>
              </a:defRPr>
            </a:lvl8pPr>
            <a:lvl9pPr lvl="8" marR="0" rtl="0" algn="ctr">
              <a:lnSpc>
                <a:spcPct val="120000"/>
              </a:lnSpc>
              <a:spcBef>
                <a:spcPts val="0"/>
              </a:spcBef>
              <a:spcAft>
                <a:spcPts val="0"/>
              </a:spcAft>
              <a:buClr>
                <a:srgbClr val="000000"/>
              </a:buClr>
              <a:buSzPts val="9800"/>
              <a:buFont typeface="Arial"/>
              <a:buNone/>
              <a:defRPr b="1" i="0" sz="9800" u="none" cap="none" strike="noStrike">
                <a:solidFill>
                  <a:srgbClr val="000000"/>
                </a:solidFill>
                <a:latin typeface="Arial"/>
                <a:ea typeface="Arial"/>
                <a:cs typeface="Arial"/>
                <a:sym typeface="Arial"/>
              </a:defRPr>
            </a:lvl9pPr>
          </a:lstStyle>
          <a:p/>
        </p:txBody>
      </p:sp>
      <p:sp>
        <p:nvSpPr>
          <p:cNvPr id="12" name="Google Shape;12;p2"/>
          <p:cNvSpPr txBox="1"/>
          <p:nvPr>
            <p:ph idx="1" type="body"/>
          </p:nvPr>
        </p:nvSpPr>
        <p:spPr>
          <a:xfrm>
            <a:off x="2194560" y="7680959"/>
            <a:ext cx="39502079" cy="25237442"/>
          </a:xfrm>
          <a:prstGeom prst="rect">
            <a:avLst/>
          </a:prstGeom>
          <a:noFill/>
          <a:ln>
            <a:noFill/>
          </a:ln>
        </p:spPr>
        <p:txBody>
          <a:bodyPr anchorCtr="0" anchor="t" bIns="45700" lIns="45700" spcFirstLastPara="1" rIns="45700" wrap="square" tIns="45700">
            <a:noAutofit/>
          </a:bodyPr>
          <a:lstStyle>
            <a:lvl1pPr indent="-228600" lvl="0" marL="457200" marR="0" rtl="0" algn="l">
              <a:lnSpc>
                <a:spcPct val="110000"/>
              </a:lnSpc>
              <a:spcBef>
                <a:spcPts val="900"/>
              </a:spcBef>
              <a:spcAft>
                <a:spcPts val="0"/>
              </a:spcAft>
              <a:buClr>
                <a:srgbClr val="000000"/>
              </a:buClr>
              <a:buSzPts val="3900"/>
              <a:buFont typeface="Arial"/>
              <a:buNone/>
              <a:defRPr b="0" i="0" sz="3900" u="none" cap="none" strike="noStrike">
                <a:solidFill>
                  <a:srgbClr val="000000"/>
                </a:solidFill>
                <a:latin typeface="Arial"/>
                <a:ea typeface="Arial"/>
                <a:cs typeface="Arial"/>
                <a:sym typeface="Arial"/>
              </a:defRPr>
            </a:lvl1pPr>
            <a:lvl2pPr indent="-476250" lvl="1" marL="914400" marR="0" rtl="0" algn="l">
              <a:lnSpc>
                <a:spcPct val="110000"/>
              </a:lnSpc>
              <a:spcBef>
                <a:spcPts val="900"/>
              </a:spcBef>
              <a:spcAft>
                <a:spcPts val="0"/>
              </a:spcAft>
              <a:buClr>
                <a:srgbClr val="000000"/>
              </a:buClr>
              <a:buSzPts val="3900"/>
              <a:buFont typeface="Arial"/>
              <a:buChar char="•"/>
              <a:defRPr b="0" i="0" sz="3900" u="none" cap="none" strike="noStrike">
                <a:solidFill>
                  <a:srgbClr val="000000"/>
                </a:solidFill>
                <a:latin typeface="Arial"/>
                <a:ea typeface="Arial"/>
                <a:cs typeface="Arial"/>
                <a:sym typeface="Arial"/>
              </a:defRPr>
            </a:lvl2pPr>
            <a:lvl3pPr indent="-476250" lvl="2" marL="1371600" marR="0" rtl="0" algn="l">
              <a:lnSpc>
                <a:spcPct val="110000"/>
              </a:lnSpc>
              <a:spcBef>
                <a:spcPts val="900"/>
              </a:spcBef>
              <a:spcAft>
                <a:spcPts val="0"/>
              </a:spcAft>
              <a:buClr>
                <a:srgbClr val="000000"/>
              </a:buClr>
              <a:buSzPts val="3900"/>
              <a:buFont typeface="Arial"/>
              <a:buChar char="•"/>
              <a:defRPr b="0" i="0" sz="3900" u="none" cap="none" strike="noStrike">
                <a:solidFill>
                  <a:srgbClr val="000000"/>
                </a:solidFill>
                <a:latin typeface="Arial"/>
                <a:ea typeface="Arial"/>
                <a:cs typeface="Arial"/>
                <a:sym typeface="Arial"/>
              </a:defRPr>
            </a:lvl3pPr>
            <a:lvl4pPr indent="-228600" lvl="3" marL="1828800" marR="0" rtl="0" algn="l">
              <a:lnSpc>
                <a:spcPct val="110000"/>
              </a:lnSpc>
              <a:spcBef>
                <a:spcPts val="900"/>
              </a:spcBef>
              <a:spcAft>
                <a:spcPts val="0"/>
              </a:spcAft>
              <a:buClr>
                <a:srgbClr val="000000"/>
              </a:buClr>
              <a:buSzPts val="3900"/>
              <a:buFont typeface="Arial"/>
              <a:buNone/>
              <a:defRPr b="0" i="0" sz="3900" u="none" cap="none" strike="noStrike">
                <a:solidFill>
                  <a:srgbClr val="000000"/>
                </a:solidFill>
                <a:latin typeface="Arial"/>
                <a:ea typeface="Arial"/>
                <a:cs typeface="Arial"/>
                <a:sym typeface="Arial"/>
              </a:defRPr>
            </a:lvl4pPr>
            <a:lvl5pPr indent="-228600" lvl="4" marL="2286000" marR="0" rtl="0" algn="l">
              <a:lnSpc>
                <a:spcPct val="110000"/>
              </a:lnSpc>
              <a:spcBef>
                <a:spcPts val="900"/>
              </a:spcBef>
              <a:spcAft>
                <a:spcPts val="0"/>
              </a:spcAft>
              <a:buClr>
                <a:srgbClr val="000000"/>
              </a:buClr>
              <a:buSzPts val="3900"/>
              <a:buFont typeface="Arial"/>
              <a:buNone/>
              <a:defRPr b="0" i="0" sz="3900" u="none" cap="none" strike="noStrike">
                <a:solidFill>
                  <a:srgbClr val="000000"/>
                </a:solidFill>
                <a:latin typeface="Arial"/>
                <a:ea typeface="Arial"/>
                <a:cs typeface="Arial"/>
                <a:sym typeface="Arial"/>
              </a:defRPr>
            </a:lvl5pPr>
            <a:lvl6pPr indent="-228600" lvl="5" marL="2743200" marR="0" rtl="0" algn="l">
              <a:lnSpc>
                <a:spcPct val="110000"/>
              </a:lnSpc>
              <a:spcBef>
                <a:spcPts val="900"/>
              </a:spcBef>
              <a:spcAft>
                <a:spcPts val="0"/>
              </a:spcAft>
              <a:buClr>
                <a:srgbClr val="000000"/>
              </a:buClr>
              <a:buSzPts val="3900"/>
              <a:buFont typeface="Arial"/>
              <a:buNone/>
              <a:defRPr b="0" i="0" sz="3900" u="none" cap="none" strike="noStrike">
                <a:solidFill>
                  <a:srgbClr val="000000"/>
                </a:solidFill>
                <a:latin typeface="Arial"/>
                <a:ea typeface="Arial"/>
                <a:cs typeface="Arial"/>
                <a:sym typeface="Arial"/>
              </a:defRPr>
            </a:lvl6pPr>
            <a:lvl7pPr indent="-228600" lvl="6" marL="3200400" marR="0" rtl="0" algn="l">
              <a:lnSpc>
                <a:spcPct val="110000"/>
              </a:lnSpc>
              <a:spcBef>
                <a:spcPts val="900"/>
              </a:spcBef>
              <a:spcAft>
                <a:spcPts val="0"/>
              </a:spcAft>
              <a:buClr>
                <a:srgbClr val="000000"/>
              </a:buClr>
              <a:buSzPts val="3900"/>
              <a:buFont typeface="Arial"/>
              <a:buNone/>
              <a:defRPr b="0" i="0" sz="3900" u="none" cap="none" strike="noStrike">
                <a:solidFill>
                  <a:srgbClr val="000000"/>
                </a:solidFill>
                <a:latin typeface="Arial"/>
                <a:ea typeface="Arial"/>
                <a:cs typeface="Arial"/>
                <a:sym typeface="Arial"/>
              </a:defRPr>
            </a:lvl7pPr>
            <a:lvl8pPr indent="-228600" lvl="7" marL="3657600" marR="0" rtl="0" algn="l">
              <a:lnSpc>
                <a:spcPct val="110000"/>
              </a:lnSpc>
              <a:spcBef>
                <a:spcPts val="900"/>
              </a:spcBef>
              <a:spcAft>
                <a:spcPts val="0"/>
              </a:spcAft>
              <a:buClr>
                <a:srgbClr val="000000"/>
              </a:buClr>
              <a:buSzPts val="3900"/>
              <a:buFont typeface="Arial"/>
              <a:buNone/>
              <a:defRPr b="0" i="0" sz="3900" u="none" cap="none" strike="noStrike">
                <a:solidFill>
                  <a:srgbClr val="000000"/>
                </a:solidFill>
                <a:latin typeface="Arial"/>
                <a:ea typeface="Arial"/>
                <a:cs typeface="Arial"/>
                <a:sym typeface="Arial"/>
              </a:defRPr>
            </a:lvl8pPr>
            <a:lvl9pPr indent="-228600" lvl="8" marL="4114800" marR="0" rtl="0" algn="l">
              <a:lnSpc>
                <a:spcPct val="110000"/>
              </a:lnSpc>
              <a:spcBef>
                <a:spcPts val="900"/>
              </a:spcBef>
              <a:spcAft>
                <a:spcPts val="0"/>
              </a:spcAft>
              <a:buClr>
                <a:srgbClr val="000000"/>
              </a:buClr>
              <a:buSzPts val="3900"/>
              <a:buFont typeface="Arial"/>
              <a:buNone/>
              <a:defRPr b="0" i="0" sz="3900" u="none" cap="none" strike="noStrike">
                <a:solidFill>
                  <a:srgbClr val="000000"/>
                </a:solidFill>
                <a:latin typeface="Arial"/>
                <a:ea typeface="Arial"/>
                <a:cs typeface="Arial"/>
                <a:sym typeface="Arial"/>
              </a:defRPr>
            </a:lvl9pPr>
          </a:lstStyle>
          <a:p/>
        </p:txBody>
      </p:sp>
      <p:sp>
        <p:nvSpPr>
          <p:cNvPr id="13" name="Google Shape;13;p2"/>
          <p:cNvSpPr txBox="1"/>
          <p:nvPr>
            <p:ph idx="12" type="sldNum"/>
          </p:nvPr>
        </p:nvSpPr>
        <p:spPr>
          <a:xfrm>
            <a:off x="21214080" y="29634178"/>
            <a:ext cx="10241281" cy="1752601"/>
          </a:xfrm>
          <a:prstGeom prst="rect">
            <a:avLst/>
          </a:prstGeom>
          <a:noFill/>
          <a:ln>
            <a:noFill/>
          </a:ln>
        </p:spPr>
        <p:txBody>
          <a:bodyPr anchorCtr="0" anchor="ctr" bIns="45700" lIns="45700" spcFirstLastPara="1" rIns="45700" wrap="square" tIns="45700">
            <a:sp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000000"/>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000000"/>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000000"/>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000000"/>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000000"/>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000000"/>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000000"/>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000000"/>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p>
        </p:txBody>
      </p:sp>
    </p:spTree>
  </p:cSld>
  <p:clrMap accent1="accent1" accent2="accent2" accent3="accent3" accent4="accent4" accent5="accent5" accent6="accent6" bg1="lt1" bg2="dk2" tx1="dk1" tx2="lt2" folHlink="folHlink" hlink="hlink"/>
  <p:sldLayoutIdLst>
    <p:sldLayoutId id="2147483649"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4.png"/><Relationship Id="rId5" Type="http://schemas.openxmlformats.org/officeDocument/2006/relationships/image" Target="../media/image3.png"/><Relationship Id="rId6"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 name="Shape 19"/>
        <p:cNvGrpSpPr/>
        <p:nvPr/>
      </p:nvGrpSpPr>
      <p:grpSpPr>
        <a:xfrm>
          <a:off x="0" y="0"/>
          <a:ext cx="0" cy="0"/>
          <a:chOff x="0" y="0"/>
          <a:chExt cx="0" cy="0"/>
        </a:xfrm>
      </p:grpSpPr>
      <p:sp>
        <p:nvSpPr>
          <p:cNvPr id="20" name="Google Shape;20;p1"/>
          <p:cNvSpPr txBox="1"/>
          <p:nvPr/>
        </p:nvSpPr>
        <p:spPr>
          <a:xfrm>
            <a:off x="8487915" y="1451636"/>
            <a:ext cx="30478503" cy="3820443"/>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chemeClr val="accent2"/>
              </a:buClr>
              <a:buSzPts val="9000"/>
              <a:buFont typeface="Arial"/>
              <a:buNone/>
            </a:pPr>
            <a:r>
              <a:rPr b="1" i="0" lang="en-US" sz="9000" u="none" cap="none" strike="noStrike">
                <a:solidFill>
                  <a:schemeClr val="accent2"/>
                </a:solidFill>
                <a:latin typeface="Arial"/>
                <a:ea typeface="Arial"/>
                <a:cs typeface="Arial"/>
                <a:sym typeface="Arial"/>
              </a:rPr>
              <a:t>Ivy: A Hybrid Knowledge-based and Generative AI Coach for Explaining Procedural Skills</a:t>
            </a:r>
            <a:endParaRPr/>
          </a:p>
          <a:p>
            <a:pPr indent="0" lvl="0" marL="0" marR="0" rtl="0" algn="l">
              <a:lnSpc>
                <a:spcPct val="100000"/>
              </a:lnSpc>
              <a:spcBef>
                <a:spcPts val="1200"/>
              </a:spcBef>
              <a:spcAft>
                <a:spcPts val="0"/>
              </a:spcAft>
              <a:buClr>
                <a:schemeClr val="accent2"/>
              </a:buClr>
              <a:buSzPts val="3600"/>
              <a:buFont typeface="Arial"/>
              <a:buNone/>
            </a:pPr>
            <a:r>
              <a:rPr b="0" i="0" lang="en-US" sz="3600" u="none" cap="none" strike="noStrike">
                <a:solidFill>
                  <a:schemeClr val="accent2"/>
                </a:solidFill>
                <a:latin typeface="Arial"/>
                <a:ea typeface="Arial"/>
                <a:cs typeface="Arial"/>
                <a:sym typeface="Arial"/>
              </a:rPr>
              <a:t>Rahul Dass, Zebing Li, Thomas Bowlin, Arpit Khandelwal, Xiao Jin, John Hall, Shubham Puri, Spencer Rugaber and Ashok Goel</a:t>
            </a:r>
            <a:br>
              <a:rPr b="0" i="0" lang="en-US" sz="3600" u="none" cap="none" strike="noStrike">
                <a:solidFill>
                  <a:schemeClr val="accent2"/>
                </a:solidFill>
                <a:latin typeface="Arial"/>
                <a:ea typeface="Arial"/>
                <a:cs typeface="Arial"/>
                <a:sym typeface="Arial"/>
              </a:rPr>
            </a:br>
            <a:r>
              <a:rPr b="0" i="0" lang="en-US" sz="3600" u="none" cap="none" strike="noStrike">
                <a:solidFill>
                  <a:schemeClr val="accent2"/>
                </a:solidFill>
                <a:latin typeface="Arial"/>
                <a:ea typeface="Arial"/>
                <a:cs typeface="Arial"/>
                <a:sym typeface="Arial"/>
              </a:rPr>
              <a:t>AI-ALOE @ Georgia Institute of Technology</a:t>
            </a:r>
            <a:endParaRPr/>
          </a:p>
        </p:txBody>
      </p:sp>
      <p:sp>
        <p:nvSpPr>
          <p:cNvPr id="21" name="Google Shape;21;p1"/>
          <p:cNvSpPr txBox="1"/>
          <p:nvPr/>
        </p:nvSpPr>
        <p:spPr>
          <a:xfrm>
            <a:off x="34058652" y="7124267"/>
            <a:ext cx="8384100" cy="21085500"/>
          </a:xfrm>
          <a:prstGeom prst="rect">
            <a:avLst/>
          </a:prstGeom>
          <a:noFill/>
          <a:ln>
            <a:noFill/>
          </a:ln>
        </p:spPr>
        <p:txBody>
          <a:bodyPr anchorCtr="0" anchor="t" bIns="75100" lIns="75100" spcFirstLastPara="1" rIns="75100" wrap="square" tIns="75100">
            <a:spAutoFit/>
          </a:bodyPr>
          <a:lstStyle/>
          <a:p>
            <a:pPr indent="0" lvl="0" marL="0" marR="0" rtl="0" algn="l">
              <a:lnSpc>
                <a:spcPct val="100000"/>
              </a:lnSpc>
              <a:spcBef>
                <a:spcPts val="0"/>
              </a:spcBef>
              <a:spcAft>
                <a:spcPts val="0"/>
              </a:spcAft>
              <a:buClr>
                <a:schemeClr val="accent2"/>
              </a:buClr>
              <a:buSzPts val="5500"/>
              <a:buFont typeface="Arial"/>
              <a:buNone/>
            </a:pPr>
            <a:r>
              <a:rPr b="1" i="0" lang="en-US" sz="5500" u="none" cap="none" strike="noStrike">
                <a:solidFill>
                  <a:schemeClr val="accent2"/>
                </a:solidFill>
                <a:latin typeface="Arial"/>
                <a:ea typeface="Arial"/>
                <a:cs typeface="Arial"/>
                <a:sym typeface="Arial"/>
              </a:rPr>
              <a:t>Evaluation and Results</a:t>
            </a:r>
            <a:br>
              <a:rPr b="1" i="0" lang="en-US" sz="5500" u="none" cap="none" strike="noStrike">
                <a:solidFill>
                  <a:schemeClr val="accent2"/>
                </a:solidFill>
                <a:latin typeface="Arial"/>
                <a:ea typeface="Arial"/>
                <a:cs typeface="Arial"/>
                <a:sym typeface="Arial"/>
              </a:rPr>
            </a:br>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Developer Perception Evaluation:</a:t>
            </a:r>
            <a:endParaRPr/>
          </a:p>
          <a:p>
            <a:pPr indent="-457200" lvl="1" marL="914400" marR="0" rtl="0" algn="l">
              <a:lnSpc>
                <a:spcPct val="100000"/>
              </a:lnSpc>
              <a:spcBef>
                <a:spcPts val="0"/>
              </a:spcBef>
              <a:spcAft>
                <a:spcPts val="0"/>
              </a:spcAft>
              <a:buClr>
                <a:srgbClr val="000000"/>
              </a:buClr>
              <a:buSzPts val="3200"/>
              <a:buFont typeface="Courier New"/>
              <a:buChar char="o"/>
            </a:pPr>
            <a:r>
              <a:rPr b="0" i="0" lang="en-US" sz="3200" u="none" cap="none" strike="noStrike">
                <a:solidFill>
                  <a:srgbClr val="000000"/>
                </a:solidFill>
                <a:latin typeface="Arial"/>
                <a:ea typeface="Arial"/>
                <a:cs typeface="Arial"/>
                <a:sym typeface="Arial"/>
              </a:rPr>
              <a:t>Ivy preferred in 82.14% of responses over RAG benchmark (53.57%)</a:t>
            </a:r>
            <a:endParaRPr/>
          </a:p>
          <a:p>
            <a:pPr indent="-254000" lvl="1" marL="914400" marR="0" rtl="0" algn="l">
              <a:lnSpc>
                <a:spcPct val="100000"/>
              </a:lnSpc>
              <a:spcBef>
                <a:spcPts val="0"/>
              </a:spcBef>
              <a:spcAft>
                <a:spcPts val="0"/>
              </a:spcAft>
              <a:buClr>
                <a:srgbClr val="000000"/>
              </a:buClr>
              <a:buSzPts val="3200"/>
              <a:buFont typeface="Courier New"/>
              <a:buNone/>
            </a:pPr>
            <a:r>
              <a:t/>
            </a:r>
            <a:endParaRPr b="0" i="0" sz="32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Semantic Similarity (SBERT Scores):</a:t>
            </a:r>
            <a:endParaRPr/>
          </a:p>
          <a:p>
            <a:pPr indent="-457200" lvl="1" marL="914400" marR="0" rtl="0" algn="l">
              <a:lnSpc>
                <a:spcPct val="100000"/>
              </a:lnSpc>
              <a:spcBef>
                <a:spcPts val="0"/>
              </a:spcBef>
              <a:spcAft>
                <a:spcPts val="0"/>
              </a:spcAft>
              <a:buClr>
                <a:srgbClr val="000000"/>
              </a:buClr>
              <a:buSzPts val="3200"/>
              <a:buFont typeface="Courier New"/>
              <a:buChar char="o"/>
            </a:pPr>
            <a:r>
              <a:rPr b="0" i="0" lang="en-US" sz="3200" u="none" cap="none" strike="noStrike">
                <a:solidFill>
                  <a:srgbClr val="000000"/>
                </a:solidFill>
                <a:latin typeface="Arial"/>
                <a:ea typeface="Arial"/>
                <a:cs typeface="Arial"/>
                <a:sym typeface="Arial"/>
              </a:rPr>
              <a:t>Ivy: 0.82 (Avg.) vs. Expected Responses.</a:t>
            </a:r>
            <a:endParaRPr/>
          </a:p>
          <a:p>
            <a:pPr indent="-254000" lvl="1" marL="914400" marR="0" rtl="0" algn="l">
              <a:lnSpc>
                <a:spcPct val="100000"/>
              </a:lnSpc>
              <a:spcBef>
                <a:spcPts val="0"/>
              </a:spcBef>
              <a:spcAft>
                <a:spcPts val="0"/>
              </a:spcAft>
              <a:buClr>
                <a:srgbClr val="000000"/>
              </a:buClr>
              <a:buSzPts val="3200"/>
              <a:buFont typeface="Courier New"/>
              <a:buNone/>
            </a:pPr>
            <a:r>
              <a:t/>
            </a:r>
            <a:endParaRPr b="0" i="0" sz="32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Automated Knowledge Trace Analysis:</a:t>
            </a:r>
            <a:endParaRPr/>
          </a:p>
          <a:p>
            <a:pPr indent="-457200" lvl="1" marL="914400" marR="0" rtl="0" algn="l">
              <a:lnSpc>
                <a:spcPct val="100000"/>
              </a:lnSpc>
              <a:spcBef>
                <a:spcPts val="0"/>
              </a:spcBef>
              <a:spcAft>
                <a:spcPts val="0"/>
              </a:spcAft>
              <a:buClr>
                <a:srgbClr val="000000"/>
              </a:buClr>
              <a:buSzPts val="3200"/>
              <a:buFont typeface="Courier New"/>
              <a:buChar char="o"/>
            </a:pPr>
            <a:r>
              <a:rPr b="0" i="0" lang="en-US" sz="3200" u="none" cap="none" strike="noStrike">
                <a:solidFill>
                  <a:srgbClr val="000000"/>
                </a:solidFill>
                <a:latin typeface="Arial"/>
                <a:ea typeface="Arial"/>
                <a:cs typeface="Arial"/>
                <a:sym typeface="Arial"/>
              </a:rPr>
              <a:t>Correct TMK file usage in 90% of queries.</a:t>
            </a:r>
            <a:endParaRPr/>
          </a:p>
          <a:p>
            <a:pPr indent="-457200" lvl="1" marL="914400" marR="0" rtl="0" algn="l">
              <a:lnSpc>
                <a:spcPct val="100000"/>
              </a:lnSpc>
              <a:spcBef>
                <a:spcPts val="0"/>
              </a:spcBef>
              <a:spcAft>
                <a:spcPts val="0"/>
              </a:spcAft>
              <a:buClr>
                <a:srgbClr val="000000"/>
              </a:buClr>
              <a:buSzPts val="3200"/>
              <a:buFont typeface="Courier New"/>
              <a:buChar char="o"/>
            </a:pPr>
            <a:r>
              <a:rPr b="0" i="0" lang="en-US" sz="3200" u="none" cap="none" strike="noStrike">
                <a:solidFill>
                  <a:srgbClr val="000000"/>
                </a:solidFill>
                <a:latin typeface="Arial"/>
                <a:ea typeface="Arial"/>
                <a:cs typeface="Arial"/>
                <a:sym typeface="Arial"/>
              </a:rPr>
              <a:t>83% of content sourced from relevant documents.</a:t>
            </a:r>
            <a:endParaRPr/>
          </a:p>
          <a:p>
            <a:pPr indent="0" lvl="0" marL="0" marR="0" rtl="0" algn="l">
              <a:lnSpc>
                <a:spcPct val="100000"/>
              </a:lnSpc>
              <a:spcBef>
                <a:spcPts val="4200"/>
              </a:spcBef>
              <a:spcAft>
                <a:spcPts val="0"/>
              </a:spcAft>
              <a:buClr>
                <a:schemeClr val="accent2"/>
              </a:buClr>
              <a:buSzPts val="5500"/>
              <a:buFont typeface="Arial"/>
              <a:buNone/>
            </a:pPr>
            <a:r>
              <a:rPr b="1" i="0" lang="en-US" sz="5500" u="none" cap="none" strike="noStrike">
                <a:solidFill>
                  <a:schemeClr val="accent2"/>
                </a:solidFill>
                <a:latin typeface="Arial"/>
                <a:ea typeface="Arial"/>
                <a:cs typeface="Arial"/>
                <a:sym typeface="Arial"/>
              </a:rPr>
              <a:t>Key Takeaways</a:t>
            </a:r>
            <a:br>
              <a:rPr b="1" i="0" lang="en-US" sz="5500" u="none" cap="none" strike="noStrike">
                <a:solidFill>
                  <a:schemeClr val="accent2"/>
                </a:solidFill>
                <a:latin typeface="Arial"/>
                <a:ea typeface="Arial"/>
                <a:cs typeface="Arial"/>
                <a:sym typeface="Arial"/>
              </a:rPr>
            </a:br>
            <a:endParaRPr/>
          </a:p>
          <a:p>
            <a:pPr indent="-457200" lvl="0" marL="457200" marR="0" rtl="0" algn="l">
              <a:lnSpc>
                <a:spcPct val="100000"/>
              </a:lnSpc>
              <a:spcBef>
                <a:spcPts val="0"/>
              </a:spcBef>
              <a:spcAft>
                <a:spcPts val="0"/>
              </a:spcAft>
              <a:buClr>
                <a:srgbClr val="000000"/>
              </a:buClr>
              <a:buSzPts val="3200"/>
              <a:buFont typeface="Rockwell"/>
              <a:buChar char="❑"/>
            </a:pPr>
            <a:r>
              <a:rPr b="0" i="0" lang="en-US" sz="3200" u="none" cap="none" strike="noStrike">
                <a:solidFill>
                  <a:srgbClr val="000000"/>
                </a:solidFill>
                <a:latin typeface="Rockwell"/>
                <a:ea typeface="Rockwell"/>
                <a:cs typeface="Rockwell"/>
                <a:sym typeface="Rockwell"/>
              </a:rPr>
              <a:t>Ivy powered by TMK models and Generative AI, provides </a:t>
            </a:r>
            <a:r>
              <a:rPr b="1" i="0" lang="en-US" sz="3200" u="none" cap="none" strike="noStrike">
                <a:solidFill>
                  <a:srgbClr val="000000"/>
                </a:solidFill>
                <a:latin typeface="Rockwell"/>
                <a:ea typeface="Rockwell"/>
                <a:cs typeface="Rockwell"/>
                <a:sym typeface="Rockwell"/>
              </a:rPr>
              <a:t>deeper and more structured explanations</a:t>
            </a:r>
            <a:r>
              <a:rPr b="0" i="0" lang="en-US" sz="3200" u="none" cap="none" strike="noStrike">
                <a:solidFill>
                  <a:srgbClr val="000000"/>
                </a:solidFill>
                <a:latin typeface="Rockwell"/>
                <a:ea typeface="Rockwell"/>
                <a:cs typeface="Rockwell"/>
                <a:sym typeface="Rockwell"/>
              </a:rPr>
              <a:t> than traditional methods.</a:t>
            </a:r>
            <a:endParaRPr/>
          </a:p>
          <a:p>
            <a:pPr indent="-254000" lvl="0" marL="457200" marR="0" rtl="0" algn="l">
              <a:lnSpc>
                <a:spcPct val="100000"/>
              </a:lnSpc>
              <a:spcBef>
                <a:spcPts val="0"/>
              </a:spcBef>
              <a:spcAft>
                <a:spcPts val="0"/>
              </a:spcAft>
              <a:buClr>
                <a:srgbClr val="000000"/>
              </a:buClr>
              <a:buSzPts val="3200"/>
              <a:buFont typeface="Rockwell"/>
              <a:buNone/>
            </a:pPr>
            <a:r>
              <a:t/>
            </a:r>
            <a:endParaRPr b="0" i="0" sz="3200" u="none" cap="none" strike="noStrike">
              <a:solidFill>
                <a:srgbClr val="000000"/>
              </a:solidFill>
              <a:latin typeface="Rockwell"/>
              <a:ea typeface="Rockwell"/>
              <a:cs typeface="Rockwell"/>
              <a:sym typeface="Rockwell"/>
            </a:endParaRPr>
          </a:p>
          <a:p>
            <a:pPr indent="-457200" lvl="0" marL="457200" marR="0" rtl="0" algn="l">
              <a:lnSpc>
                <a:spcPct val="100000"/>
              </a:lnSpc>
              <a:spcBef>
                <a:spcPts val="0"/>
              </a:spcBef>
              <a:spcAft>
                <a:spcPts val="0"/>
              </a:spcAft>
              <a:buClr>
                <a:srgbClr val="000000"/>
              </a:buClr>
              <a:buSzPts val="3200"/>
              <a:buFont typeface="Rockwell"/>
              <a:buChar char="❑"/>
            </a:pPr>
            <a:r>
              <a:rPr b="0" i="0" lang="en-US" sz="3200" u="none" cap="none" strike="noStrike">
                <a:solidFill>
                  <a:srgbClr val="000000"/>
                </a:solidFill>
                <a:latin typeface="Rockwell"/>
                <a:ea typeface="Rockwell"/>
                <a:cs typeface="Rockwell"/>
                <a:sym typeface="Rockwell"/>
              </a:rPr>
              <a:t>Learners benefit from </a:t>
            </a:r>
            <a:r>
              <a:rPr b="1" i="0" lang="en-US" sz="3200" u="none" cap="none" strike="noStrike">
                <a:solidFill>
                  <a:srgbClr val="000000"/>
                </a:solidFill>
                <a:latin typeface="Rockwell"/>
                <a:ea typeface="Rockwell"/>
                <a:cs typeface="Rockwell"/>
                <a:sym typeface="Rockwell"/>
              </a:rPr>
              <a:t>teleological, causal, and compositional reasoning</a:t>
            </a:r>
            <a:r>
              <a:rPr b="0" i="0" lang="en-US" sz="3200" u="none" cap="none" strike="noStrike">
                <a:solidFill>
                  <a:srgbClr val="000000"/>
                </a:solidFill>
                <a:latin typeface="Rockwell"/>
                <a:ea typeface="Rockwell"/>
                <a:cs typeface="Rockwell"/>
                <a:sym typeface="Rockwell"/>
              </a:rPr>
              <a:t> in explanations.</a:t>
            </a:r>
            <a:endParaRPr/>
          </a:p>
          <a:p>
            <a:pPr indent="-254000" lvl="0" marL="457200" marR="0" rtl="0" algn="l">
              <a:lnSpc>
                <a:spcPct val="100000"/>
              </a:lnSpc>
              <a:spcBef>
                <a:spcPts val="0"/>
              </a:spcBef>
              <a:spcAft>
                <a:spcPts val="0"/>
              </a:spcAft>
              <a:buClr>
                <a:srgbClr val="000000"/>
              </a:buClr>
              <a:buSzPts val="3200"/>
              <a:buFont typeface="Rockwell"/>
              <a:buNone/>
            </a:pPr>
            <a:r>
              <a:t/>
            </a:r>
            <a:endParaRPr b="0" i="0" sz="3200" u="none" cap="none" strike="noStrike">
              <a:solidFill>
                <a:srgbClr val="000000"/>
              </a:solidFill>
              <a:latin typeface="Rockwell"/>
              <a:ea typeface="Rockwell"/>
              <a:cs typeface="Rockwell"/>
              <a:sym typeface="Rockwell"/>
            </a:endParaRPr>
          </a:p>
          <a:p>
            <a:pPr indent="-457200" lvl="0" marL="457200" marR="0" rtl="0" algn="l">
              <a:lnSpc>
                <a:spcPct val="100000"/>
              </a:lnSpc>
              <a:spcBef>
                <a:spcPts val="0"/>
              </a:spcBef>
              <a:spcAft>
                <a:spcPts val="0"/>
              </a:spcAft>
              <a:buClr>
                <a:srgbClr val="000000"/>
              </a:buClr>
              <a:buSzPts val="3200"/>
              <a:buFont typeface="Rockwell"/>
              <a:buChar char="❑"/>
            </a:pPr>
            <a:r>
              <a:rPr b="0" i="0" lang="en-US" sz="3200" u="none" cap="none" strike="noStrike">
                <a:solidFill>
                  <a:srgbClr val="000000"/>
                </a:solidFill>
                <a:latin typeface="Rockwell"/>
                <a:ea typeface="Rockwell"/>
                <a:cs typeface="Rockwell"/>
                <a:sym typeface="Rockwell"/>
              </a:rPr>
              <a:t>Enhanced understanding of </a:t>
            </a:r>
            <a:r>
              <a:rPr b="1" i="0" lang="en-US" sz="3200" u="none" cap="none" strike="noStrike">
                <a:solidFill>
                  <a:srgbClr val="000000"/>
                </a:solidFill>
                <a:latin typeface="Rockwell"/>
                <a:ea typeface="Rockwell"/>
                <a:cs typeface="Rockwell"/>
                <a:sym typeface="Rockwell"/>
              </a:rPr>
              <a:t>procedural knowledge </a:t>
            </a:r>
            <a:r>
              <a:rPr b="0" i="0" lang="en-US" sz="3200" u="none" cap="none" strike="noStrike">
                <a:solidFill>
                  <a:srgbClr val="000000"/>
                </a:solidFill>
                <a:latin typeface="Rockwell"/>
                <a:ea typeface="Rockwell"/>
                <a:cs typeface="Rockwell"/>
                <a:sym typeface="Rockwell"/>
              </a:rPr>
              <a:t>leads to improved </a:t>
            </a:r>
            <a:r>
              <a:rPr b="1" i="0" lang="en-US" sz="3200" u="none" cap="none" strike="noStrike">
                <a:solidFill>
                  <a:srgbClr val="000000"/>
                </a:solidFill>
                <a:latin typeface="Rockwell"/>
                <a:ea typeface="Rockwell"/>
                <a:cs typeface="Rockwell"/>
                <a:sym typeface="Rockwell"/>
              </a:rPr>
              <a:t>skill-based learning</a:t>
            </a:r>
            <a:r>
              <a:rPr b="0" i="0" lang="en-US" sz="3200" u="none" cap="none" strike="noStrike">
                <a:solidFill>
                  <a:srgbClr val="000000"/>
                </a:solidFill>
                <a:latin typeface="Rockwell"/>
                <a:ea typeface="Rockwell"/>
                <a:cs typeface="Rockwell"/>
                <a:sym typeface="Rockwell"/>
              </a:rPr>
              <a:t> outcomes.</a:t>
            </a:r>
            <a:endParaRPr/>
          </a:p>
          <a:p>
            <a:pPr indent="0" lvl="0" marL="0" marR="0" rtl="0" algn="l">
              <a:lnSpc>
                <a:spcPct val="100000"/>
              </a:lnSpc>
              <a:spcBef>
                <a:spcPts val="4200"/>
              </a:spcBef>
              <a:spcAft>
                <a:spcPts val="0"/>
              </a:spcAft>
              <a:buClr>
                <a:schemeClr val="accent2"/>
              </a:buClr>
              <a:buSzPts val="5500"/>
              <a:buFont typeface="Arial"/>
              <a:buNone/>
            </a:pPr>
            <a:r>
              <a:rPr b="1" i="0" lang="en-US" sz="5500" u="none" cap="none" strike="noStrike">
                <a:solidFill>
                  <a:schemeClr val="accent2"/>
                </a:solidFill>
                <a:latin typeface="Arial"/>
                <a:ea typeface="Arial"/>
                <a:cs typeface="Arial"/>
                <a:sym typeface="Arial"/>
              </a:rPr>
              <a:t>Future Work</a:t>
            </a:r>
            <a:br>
              <a:rPr b="1" i="0" lang="en-US" sz="5500" u="none" cap="none" strike="noStrike">
                <a:solidFill>
                  <a:schemeClr val="accent2"/>
                </a:solidFill>
                <a:latin typeface="Arial"/>
                <a:ea typeface="Arial"/>
                <a:cs typeface="Arial"/>
                <a:sym typeface="Arial"/>
              </a:rPr>
            </a:br>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Automating</a:t>
            </a:r>
            <a:r>
              <a:rPr b="0" i="0" lang="en-US" sz="3200" u="none" cap="none" strike="noStrike">
                <a:solidFill>
                  <a:srgbClr val="000000"/>
                </a:solidFill>
                <a:latin typeface="Arial"/>
                <a:ea typeface="Arial"/>
                <a:cs typeface="Arial"/>
                <a:sym typeface="Arial"/>
              </a:rPr>
              <a:t> TMK model creation to reduce development time.</a:t>
            </a:r>
            <a:endParaRPr b="0" i="0" sz="2700" u="none" cap="none" strike="noStrike">
              <a:solidFill>
                <a:srgbClr val="000000"/>
              </a:solidFill>
              <a:latin typeface="Arial"/>
              <a:ea typeface="Arial"/>
              <a:cs typeface="Arial"/>
              <a:sym typeface="Arial"/>
            </a:endParaRPr>
          </a:p>
          <a:p>
            <a:pPr indent="-285750" lvl="0" marL="457200" marR="0" rtl="0" algn="l">
              <a:lnSpc>
                <a:spcPct val="100000"/>
              </a:lnSpc>
              <a:spcBef>
                <a:spcPts val="0"/>
              </a:spcBef>
              <a:spcAft>
                <a:spcPts val="0"/>
              </a:spcAft>
              <a:buClr>
                <a:srgbClr val="000000"/>
              </a:buClr>
              <a:buSzPts val="2700"/>
              <a:buFont typeface="Arial"/>
              <a:buNone/>
            </a:pPr>
            <a:r>
              <a:t/>
            </a:r>
            <a:endParaRPr b="0" i="0" sz="27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Arial"/>
                <a:ea typeface="Arial"/>
                <a:cs typeface="Arial"/>
                <a:sym typeface="Arial"/>
              </a:rPr>
              <a:t>Expanding to </a:t>
            </a:r>
            <a:r>
              <a:rPr b="1" i="0" lang="en-US" sz="3200" u="none" cap="none" strike="noStrike">
                <a:solidFill>
                  <a:srgbClr val="000000"/>
                </a:solidFill>
                <a:latin typeface="Arial"/>
                <a:ea typeface="Arial"/>
                <a:cs typeface="Arial"/>
                <a:sym typeface="Arial"/>
              </a:rPr>
              <a:t>episodic knowledge</a:t>
            </a:r>
            <a:r>
              <a:rPr b="0" i="0" lang="en-US" sz="3200" u="none" cap="none" strike="noStrike">
                <a:solidFill>
                  <a:srgbClr val="000000"/>
                </a:solidFill>
                <a:latin typeface="Arial"/>
                <a:ea typeface="Arial"/>
                <a:cs typeface="Arial"/>
                <a:sym typeface="Arial"/>
              </a:rPr>
              <a:t> queries.</a:t>
            </a:r>
            <a:endParaRPr/>
          </a:p>
          <a:p>
            <a:pPr indent="-254000" lvl="0" marL="457200" marR="0" rtl="0" algn="l">
              <a:lnSpc>
                <a:spcPct val="100000"/>
              </a:lnSpc>
              <a:spcBef>
                <a:spcPts val="0"/>
              </a:spcBef>
              <a:spcAft>
                <a:spcPts val="0"/>
              </a:spcAft>
              <a:buClr>
                <a:srgbClr val="000000"/>
              </a:buClr>
              <a:buSzPts val="3200"/>
              <a:buFont typeface="Arial"/>
              <a:buNone/>
            </a:pPr>
            <a:r>
              <a:t/>
            </a:r>
            <a:endParaRPr b="0" i="0" sz="32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Arial"/>
                <a:ea typeface="Arial"/>
                <a:cs typeface="Arial"/>
                <a:sym typeface="Arial"/>
              </a:rPr>
              <a:t>Conducting </a:t>
            </a:r>
            <a:r>
              <a:rPr b="1" i="0" lang="en-US" sz="3200" u="none" cap="none" strike="noStrike">
                <a:solidFill>
                  <a:srgbClr val="000000"/>
                </a:solidFill>
                <a:latin typeface="Arial"/>
                <a:ea typeface="Arial"/>
                <a:cs typeface="Arial"/>
                <a:sym typeface="Arial"/>
              </a:rPr>
              <a:t>real-world learner studies</a:t>
            </a:r>
            <a:r>
              <a:rPr b="0" i="0" lang="en-US" sz="3200" u="none" cap="none" strike="noStrike">
                <a:solidFill>
                  <a:srgbClr val="000000"/>
                </a:solidFill>
                <a:latin typeface="Arial"/>
                <a:ea typeface="Arial"/>
                <a:cs typeface="Arial"/>
                <a:sym typeface="Arial"/>
              </a:rPr>
              <a:t> to validate practical impact.</a:t>
            </a:r>
            <a:endParaRPr/>
          </a:p>
        </p:txBody>
      </p:sp>
      <p:sp>
        <p:nvSpPr>
          <p:cNvPr id="22" name="Google Shape;22;p1"/>
          <p:cNvSpPr txBox="1"/>
          <p:nvPr/>
        </p:nvSpPr>
        <p:spPr>
          <a:xfrm>
            <a:off x="1294308" y="7190909"/>
            <a:ext cx="8384100" cy="23117100"/>
          </a:xfrm>
          <a:prstGeom prst="rect">
            <a:avLst/>
          </a:prstGeom>
          <a:noFill/>
          <a:ln>
            <a:noFill/>
          </a:ln>
        </p:spPr>
        <p:txBody>
          <a:bodyPr anchorCtr="0" anchor="t" bIns="75100" lIns="75100" spcFirstLastPara="1" rIns="75100" wrap="square" tIns="75100">
            <a:spAutoFit/>
          </a:bodyPr>
          <a:lstStyle/>
          <a:p>
            <a:pPr indent="0" lvl="0" marL="0" marR="0" rtl="0" algn="l">
              <a:lnSpc>
                <a:spcPct val="100000"/>
              </a:lnSpc>
              <a:spcBef>
                <a:spcPts val="0"/>
              </a:spcBef>
              <a:spcAft>
                <a:spcPts val="0"/>
              </a:spcAft>
              <a:buClr>
                <a:schemeClr val="accent2"/>
              </a:buClr>
              <a:buSzPts val="5500"/>
              <a:buFont typeface="Arial"/>
              <a:buNone/>
            </a:pPr>
            <a:r>
              <a:rPr b="1" i="0" lang="en-US" sz="5500" u="none" cap="none" strike="noStrike">
                <a:solidFill>
                  <a:schemeClr val="accent2"/>
                </a:solidFill>
                <a:latin typeface="Arial"/>
                <a:ea typeface="Arial"/>
                <a:cs typeface="Arial"/>
                <a:sym typeface="Arial"/>
              </a:rPr>
              <a:t>Introduction &amp; Motivation</a:t>
            </a:r>
            <a:br>
              <a:rPr b="1" i="0" lang="en-US" sz="5500" u="none" cap="none" strike="noStrike">
                <a:solidFill>
                  <a:schemeClr val="accent2"/>
                </a:solidFill>
                <a:latin typeface="Arial"/>
                <a:ea typeface="Arial"/>
                <a:cs typeface="Arial"/>
                <a:sym typeface="Arial"/>
              </a:rPr>
            </a:br>
            <a:endParaRPr b="0" i="0" sz="32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Arial"/>
                <a:ea typeface="Arial"/>
                <a:cs typeface="Arial"/>
                <a:sym typeface="Arial"/>
              </a:rPr>
              <a:t>Online learners often struggle to understand the “how” and “why” behind procedural skills.</a:t>
            </a:r>
            <a:br>
              <a:rPr b="0" i="0" lang="en-US" sz="3200" u="none" cap="none" strike="noStrike">
                <a:solidFill>
                  <a:srgbClr val="000000"/>
                </a:solidFill>
                <a:latin typeface="Arial"/>
                <a:ea typeface="Arial"/>
                <a:cs typeface="Arial"/>
                <a:sym typeface="Arial"/>
              </a:rPr>
            </a:br>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Arial"/>
                <a:ea typeface="Arial"/>
                <a:cs typeface="Arial"/>
                <a:sym typeface="Arial"/>
              </a:rPr>
              <a:t>Traditional chat-based agents offer shallow explanations that hinder skill-based learning</a:t>
            </a:r>
            <a:br>
              <a:rPr b="0" i="0" lang="en-US" sz="3200" u="none" cap="none" strike="noStrike">
                <a:solidFill>
                  <a:srgbClr val="000000"/>
                </a:solidFill>
                <a:latin typeface="Arial"/>
                <a:ea typeface="Arial"/>
                <a:cs typeface="Arial"/>
                <a:sym typeface="Arial"/>
              </a:rPr>
            </a:br>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Proposal</a:t>
            </a:r>
            <a:r>
              <a:rPr b="0" i="0" lang="en-US" sz="3200" u="none" cap="none" strike="noStrike">
                <a:solidFill>
                  <a:srgbClr val="000000"/>
                </a:solidFill>
                <a:latin typeface="Arial"/>
                <a:ea typeface="Arial"/>
                <a:cs typeface="Arial"/>
                <a:sym typeface="Arial"/>
              </a:rPr>
              <a:t>: A hybrid system combining </a:t>
            </a:r>
            <a:r>
              <a:rPr b="1" i="0" lang="en-US" sz="3200" u="none" cap="none" strike="noStrike">
                <a:solidFill>
                  <a:srgbClr val="000000"/>
                </a:solidFill>
                <a:latin typeface="Arial"/>
                <a:ea typeface="Arial"/>
                <a:cs typeface="Arial"/>
                <a:sym typeface="Arial"/>
              </a:rPr>
              <a:t>knowledge-based AI </a:t>
            </a:r>
            <a:r>
              <a:rPr b="0" i="0" lang="en-US" sz="3200" u="none" cap="none" strike="noStrike">
                <a:solidFill>
                  <a:srgbClr val="000000"/>
                </a:solidFill>
                <a:latin typeface="Arial"/>
                <a:ea typeface="Arial"/>
                <a:cs typeface="Arial"/>
                <a:sym typeface="Arial"/>
              </a:rPr>
              <a:t>and </a:t>
            </a:r>
            <a:r>
              <a:rPr b="1" i="0" lang="en-US" sz="3200" u="none" cap="none" strike="noStrike">
                <a:solidFill>
                  <a:srgbClr val="000000"/>
                </a:solidFill>
                <a:latin typeface="Arial"/>
                <a:ea typeface="Arial"/>
                <a:cs typeface="Arial"/>
                <a:sym typeface="Arial"/>
              </a:rPr>
              <a:t>generative AI </a:t>
            </a:r>
            <a:r>
              <a:rPr b="0" i="0" lang="en-US" sz="3200" u="none" cap="none" strike="noStrike">
                <a:solidFill>
                  <a:srgbClr val="000000"/>
                </a:solidFill>
                <a:latin typeface="Arial"/>
                <a:ea typeface="Arial"/>
                <a:cs typeface="Arial"/>
                <a:sym typeface="Arial"/>
              </a:rPr>
              <a:t>to generate explanations that embody teleological, causal and compositional principles. </a:t>
            </a:r>
            <a:endParaRPr b="0" i="0" sz="2700" u="none" cap="none" strike="noStrike">
              <a:solidFill>
                <a:srgbClr val="000000"/>
              </a:solidFill>
              <a:latin typeface="Arial"/>
              <a:ea typeface="Arial"/>
              <a:cs typeface="Arial"/>
              <a:sym typeface="Arial"/>
            </a:endParaRPr>
          </a:p>
          <a:p>
            <a:pPr indent="0" lvl="0" marL="0" marR="0" rtl="0" algn="l">
              <a:lnSpc>
                <a:spcPct val="100000"/>
              </a:lnSpc>
              <a:spcBef>
                <a:spcPts val="4200"/>
              </a:spcBef>
              <a:spcAft>
                <a:spcPts val="0"/>
              </a:spcAft>
              <a:buClr>
                <a:schemeClr val="accent2"/>
              </a:buClr>
              <a:buSzPts val="5500"/>
              <a:buFont typeface="Arial"/>
              <a:buNone/>
            </a:pPr>
            <a:r>
              <a:rPr b="1" i="0" lang="en-US" sz="5500" u="none" cap="none" strike="noStrike">
                <a:solidFill>
                  <a:schemeClr val="accent2"/>
                </a:solidFill>
                <a:latin typeface="Arial"/>
                <a:ea typeface="Arial"/>
                <a:cs typeface="Arial"/>
                <a:sym typeface="Arial"/>
              </a:rPr>
              <a:t>Research Questions</a:t>
            </a:r>
            <a:endParaRPr/>
          </a:p>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RQ1:</a:t>
            </a:r>
            <a:r>
              <a:rPr b="0" i="0" lang="en-US" sz="3200" u="none" cap="none" strike="noStrike">
                <a:solidFill>
                  <a:srgbClr val="000000"/>
                </a:solidFill>
                <a:latin typeface="Arial"/>
                <a:ea typeface="Arial"/>
                <a:cs typeface="Arial"/>
                <a:sym typeface="Arial"/>
              </a:rPr>
              <a:t> How can an intelligent agent (IA) explain how a skill functions?</a:t>
            </a:r>
            <a:endParaRPr b="0" i="0" sz="2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700"/>
              <a:buFont typeface="Arial"/>
              <a:buNone/>
            </a:pPr>
            <a:r>
              <a:t/>
            </a:r>
            <a:endParaRPr b="0" i="0" sz="2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RQ2:</a:t>
            </a:r>
            <a:r>
              <a:rPr b="0" i="0" lang="en-US" sz="3200" u="none" cap="none" strike="noStrike">
                <a:solidFill>
                  <a:srgbClr val="000000"/>
                </a:solidFill>
                <a:latin typeface="Arial"/>
                <a:ea typeface="Arial"/>
                <a:cs typeface="Arial"/>
                <a:sym typeface="Arial"/>
              </a:rPr>
              <a:t> How can an IA inspect the design of a skill?</a:t>
            </a:r>
            <a:endParaRPr b="0" i="0" sz="2700" u="none" cap="none" strike="noStrike">
              <a:solidFill>
                <a:srgbClr val="000000"/>
              </a:solidFill>
              <a:latin typeface="Arial"/>
              <a:ea typeface="Arial"/>
              <a:cs typeface="Arial"/>
              <a:sym typeface="Arial"/>
            </a:endParaRPr>
          </a:p>
          <a:p>
            <a:pPr indent="0" lvl="0" marL="0" marR="0" rtl="0" algn="l">
              <a:lnSpc>
                <a:spcPct val="100000"/>
              </a:lnSpc>
              <a:spcBef>
                <a:spcPts val="4200"/>
              </a:spcBef>
              <a:spcAft>
                <a:spcPts val="0"/>
              </a:spcAft>
              <a:buClr>
                <a:schemeClr val="accent2"/>
              </a:buClr>
              <a:buSzPts val="5500"/>
              <a:buFont typeface="Arial"/>
              <a:buNone/>
            </a:pPr>
            <a:r>
              <a:rPr b="1" i="0" lang="en-US" sz="5500" u="none" cap="none" strike="noStrike">
                <a:solidFill>
                  <a:schemeClr val="accent2"/>
                </a:solidFill>
                <a:latin typeface="Arial"/>
                <a:ea typeface="Arial"/>
                <a:cs typeface="Arial"/>
                <a:sym typeface="Arial"/>
              </a:rPr>
              <a:t>Model Skills using the TMK Framework</a:t>
            </a:r>
            <a:r>
              <a:rPr b="1" baseline="30000" i="0" lang="en-US" sz="5500" u="none" cap="none" strike="noStrike">
                <a:solidFill>
                  <a:schemeClr val="accent2"/>
                </a:solidFill>
                <a:latin typeface="Arial"/>
                <a:ea typeface="Arial"/>
                <a:cs typeface="Arial"/>
                <a:sym typeface="Arial"/>
              </a:rPr>
              <a:t>1</a:t>
            </a:r>
            <a:br>
              <a:rPr b="1" baseline="30000" i="0" lang="en-US" sz="5500" u="none" cap="none" strike="noStrike">
                <a:solidFill>
                  <a:schemeClr val="accent2"/>
                </a:solidFill>
                <a:latin typeface="Arial"/>
                <a:ea typeface="Arial"/>
                <a:cs typeface="Arial"/>
                <a:sym typeface="Arial"/>
              </a:rPr>
            </a:br>
            <a:endParaRPr b="0" baseline="30000" i="0" sz="32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Arial"/>
                <a:ea typeface="Arial"/>
                <a:cs typeface="Arial"/>
                <a:sym typeface="Arial"/>
              </a:rPr>
              <a:t>An IA can effectively explain how a skill functions if it is decomposed using the TMK (Task-Method-Knowledge) framework. </a:t>
            </a:r>
            <a:br>
              <a:rPr b="0" i="0" lang="en-US" sz="3200" u="none" cap="none" strike="noStrike">
                <a:solidFill>
                  <a:srgbClr val="000000"/>
                </a:solidFill>
                <a:latin typeface="Arial"/>
                <a:ea typeface="Arial"/>
                <a:cs typeface="Arial"/>
                <a:sym typeface="Arial"/>
              </a:rPr>
            </a:br>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000000"/>
                </a:solidFill>
                <a:latin typeface="Arial"/>
                <a:ea typeface="Arial"/>
                <a:cs typeface="Arial"/>
                <a:sym typeface="Arial"/>
              </a:rPr>
              <a:t>We modeled six skills taught in a graduate-level AI course</a:t>
            </a:r>
            <a:r>
              <a:rPr b="0" baseline="30000" i="0" lang="en-US" sz="3200" u="none" cap="none" strike="noStrike">
                <a:solidFill>
                  <a:srgbClr val="000000"/>
                </a:solidFill>
                <a:latin typeface="Arial"/>
                <a:ea typeface="Arial"/>
                <a:cs typeface="Arial"/>
                <a:sym typeface="Arial"/>
              </a:rPr>
              <a:t>2</a:t>
            </a:r>
            <a:r>
              <a:rPr b="0" i="0" lang="en-US" sz="3200" u="none" cap="none" strike="noStrike">
                <a:solidFill>
                  <a:srgbClr val="000000"/>
                </a:solidFill>
                <a:latin typeface="Arial"/>
                <a:ea typeface="Arial"/>
                <a:cs typeface="Arial"/>
                <a:sym typeface="Arial"/>
              </a:rPr>
              <a:t> using the following procedures:</a:t>
            </a:r>
            <a:endParaRPr/>
          </a:p>
          <a:p>
            <a:pPr indent="-457200" lvl="1" marL="914400" marR="0" rtl="0" algn="l">
              <a:lnSpc>
                <a:spcPct val="100000"/>
              </a:lnSpc>
              <a:spcBef>
                <a:spcPts val="0"/>
              </a:spcBef>
              <a:spcAft>
                <a:spcPts val="0"/>
              </a:spcAft>
              <a:buClr>
                <a:srgbClr val="000000"/>
              </a:buClr>
              <a:buSzPts val="3200"/>
              <a:buFont typeface="Courier New"/>
              <a:buChar char="o"/>
            </a:pPr>
            <a:r>
              <a:rPr b="1" i="0" lang="en-US" sz="3200" u="none" cap="none" strike="noStrike">
                <a:solidFill>
                  <a:srgbClr val="000000"/>
                </a:solidFill>
                <a:latin typeface="Arial"/>
                <a:ea typeface="Arial"/>
                <a:cs typeface="Arial"/>
                <a:sym typeface="Arial"/>
              </a:rPr>
              <a:t>Task definition:</a:t>
            </a:r>
            <a:r>
              <a:rPr b="0" i="0" lang="en-US" sz="3200" u="none" cap="none" strike="noStrike">
                <a:solidFill>
                  <a:srgbClr val="000000"/>
                </a:solidFill>
                <a:latin typeface="Arial"/>
                <a:ea typeface="Arial"/>
                <a:cs typeface="Arial"/>
                <a:sym typeface="Arial"/>
              </a:rPr>
              <a:t> Identify the goal of a skill.</a:t>
            </a:r>
            <a:endParaRPr b="0" i="0" sz="2700" u="none" cap="none" strike="noStrike">
              <a:solidFill>
                <a:srgbClr val="000000"/>
              </a:solidFill>
              <a:latin typeface="Arial"/>
              <a:ea typeface="Arial"/>
              <a:cs typeface="Arial"/>
              <a:sym typeface="Arial"/>
            </a:endParaRPr>
          </a:p>
          <a:p>
            <a:pPr indent="-285750" lvl="1" marL="914400" marR="0" rtl="0" algn="l">
              <a:lnSpc>
                <a:spcPct val="100000"/>
              </a:lnSpc>
              <a:spcBef>
                <a:spcPts val="0"/>
              </a:spcBef>
              <a:spcAft>
                <a:spcPts val="0"/>
              </a:spcAft>
              <a:buClr>
                <a:srgbClr val="000000"/>
              </a:buClr>
              <a:buSzPts val="2700"/>
              <a:buFont typeface="Courier New"/>
              <a:buNone/>
            </a:pPr>
            <a:r>
              <a:t/>
            </a:r>
            <a:endParaRPr b="0" i="0" sz="2700" u="none" cap="none" strike="noStrike">
              <a:solidFill>
                <a:srgbClr val="000000"/>
              </a:solidFill>
              <a:latin typeface="Arial"/>
              <a:ea typeface="Arial"/>
              <a:cs typeface="Arial"/>
              <a:sym typeface="Arial"/>
            </a:endParaRPr>
          </a:p>
          <a:p>
            <a:pPr indent="-457200" lvl="1" marL="914400" marR="0" rtl="0" algn="l">
              <a:lnSpc>
                <a:spcPct val="100000"/>
              </a:lnSpc>
              <a:spcBef>
                <a:spcPts val="0"/>
              </a:spcBef>
              <a:spcAft>
                <a:spcPts val="0"/>
              </a:spcAft>
              <a:buClr>
                <a:srgbClr val="000000"/>
              </a:buClr>
              <a:buSzPts val="3200"/>
              <a:buFont typeface="Courier New"/>
              <a:buChar char="o"/>
            </a:pPr>
            <a:r>
              <a:rPr b="1" i="0" lang="en-US" sz="3200" u="none" cap="none" strike="noStrike">
                <a:solidFill>
                  <a:srgbClr val="000000"/>
                </a:solidFill>
                <a:latin typeface="Arial"/>
                <a:ea typeface="Arial"/>
                <a:cs typeface="Arial"/>
                <a:sym typeface="Arial"/>
              </a:rPr>
              <a:t>Method specification:</a:t>
            </a:r>
            <a:r>
              <a:rPr b="0" i="0" lang="en-US" sz="3200" u="none" cap="none" strike="noStrike">
                <a:solidFill>
                  <a:srgbClr val="000000"/>
                </a:solidFill>
                <a:latin typeface="Arial"/>
                <a:ea typeface="Arial"/>
                <a:cs typeface="Arial"/>
                <a:sym typeface="Arial"/>
              </a:rPr>
              <a:t> Outline the sequence of states and state transitions to accomplish the task.</a:t>
            </a:r>
            <a:endParaRPr b="0" i="0" sz="2700" u="none" cap="none" strike="noStrike">
              <a:solidFill>
                <a:srgbClr val="000000"/>
              </a:solidFill>
              <a:latin typeface="Arial"/>
              <a:ea typeface="Arial"/>
              <a:cs typeface="Arial"/>
              <a:sym typeface="Arial"/>
            </a:endParaRPr>
          </a:p>
          <a:p>
            <a:pPr indent="-285750" lvl="1" marL="914400" marR="0" rtl="0" algn="l">
              <a:lnSpc>
                <a:spcPct val="100000"/>
              </a:lnSpc>
              <a:spcBef>
                <a:spcPts val="0"/>
              </a:spcBef>
              <a:spcAft>
                <a:spcPts val="0"/>
              </a:spcAft>
              <a:buClr>
                <a:srgbClr val="000000"/>
              </a:buClr>
              <a:buSzPts val="2700"/>
              <a:buFont typeface="Courier New"/>
              <a:buNone/>
            </a:pPr>
            <a:r>
              <a:t/>
            </a:r>
            <a:endParaRPr b="0" i="0" sz="2700" u="none" cap="none" strike="noStrike">
              <a:solidFill>
                <a:srgbClr val="000000"/>
              </a:solidFill>
              <a:latin typeface="Arial"/>
              <a:ea typeface="Arial"/>
              <a:cs typeface="Arial"/>
              <a:sym typeface="Arial"/>
            </a:endParaRPr>
          </a:p>
          <a:p>
            <a:pPr indent="-457200" lvl="1" marL="914400" marR="0" rtl="0" algn="l">
              <a:lnSpc>
                <a:spcPct val="100000"/>
              </a:lnSpc>
              <a:spcBef>
                <a:spcPts val="0"/>
              </a:spcBef>
              <a:spcAft>
                <a:spcPts val="0"/>
              </a:spcAft>
              <a:buClr>
                <a:srgbClr val="000000"/>
              </a:buClr>
              <a:buSzPts val="3200"/>
              <a:buFont typeface="Courier New"/>
              <a:buChar char="o"/>
            </a:pPr>
            <a:r>
              <a:rPr b="1" i="0" lang="en-US" sz="3200" u="none" cap="none" strike="noStrike">
                <a:solidFill>
                  <a:srgbClr val="000000"/>
                </a:solidFill>
                <a:latin typeface="Arial"/>
                <a:ea typeface="Arial"/>
                <a:cs typeface="Arial"/>
                <a:sym typeface="Arial"/>
              </a:rPr>
              <a:t>Knowledge representation:</a:t>
            </a:r>
            <a:r>
              <a:rPr b="0" i="0" lang="en-US" sz="3200" u="none" cap="none" strike="noStrike">
                <a:solidFill>
                  <a:srgbClr val="000000"/>
                </a:solidFill>
                <a:latin typeface="Arial"/>
                <a:ea typeface="Arial"/>
                <a:cs typeface="Arial"/>
                <a:sym typeface="Arial"/>
              </a:rPr>
              <a:t> Define objects, concepts, and their relationships within the environment. </a:t>
            </a:r>
            <a:endParaRPr/>
          </a:p>
        </p:txBody>
      </p:sp>
      <p:sp>
        <p:nvSpPr>
          <p:cNvPr id="23" name="Google Shape;23;p1"/>
          <p:cNvSpPr txBox="1"/>
          <p:nvPr/>
        </p:nvSpPr>
        <p:spPr>
          <a:xfrm>
            <a:off x="22175159" y="14088904"/>
            <a:ext cx="9027237" cy="1357785"/>
          </a:xfrm>
          <a:prstGeom prst="rect">
            <a:avLst/>
          </a:prstGeom>
          <a:noFill/>
          <a:ln>
            <a:noFill/>
          </a:ln>
        </p:spPr>
        <p:txBody>
          <a:bodyPr anchorCtr="0" anchor="t" bIns="75100" lIns="75100" spcFirstLastPara="1" rIns="75100" wrap="square" tIns="75100">
            <a:sp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Arial"/>
                <a:ea typeface="Arial"/>
                <a:cs typeface="Arial"/>
                <a:sym typeface="Arial"/>
              </a:rPr>
              <a:t>Figure 1: High-level TMK model of the ‘Partial Order Planning’ skill, showing hierarchical problem decomposition.</a:t>
            </a:r>
            <a:endParaRPr/>
          </a:p>
        </p:txBody>
      </p:sp>
      <p:cxnSp>
        <p:nvCxnSpPr>
          <p:cNvPr id="24" name="Google Shape;24;p1"/>
          <p:cNvCxnSpPr/>
          <p:nvPr/>
        </p:nvCxnSpPr>
        <p:spPr>
          <a:xfrm>
            <a:off x="33832800" y="29260800"/>
            <a:ext cx="8835888" cy="0"/>
          </a:xfrm>
          <a:prstGeom prst="straightConnector1">
            <a:avLst/>
          </a:prstGeom>
          <a:noFill/>
          <a:ln cap="flat" cmpd="sng" w="9525">
            <a:solidFill>
              <a:srgbClr val="000000"/>
            </a:solidFill>
            <a:prstDash val="solid"/>
            <a:round/>
            <a:headEnd len="sm" w="sm" type="none"/>
            <a:tailEnd len="sm" w="sm" type="none"/>
          </a:ln>
        </p:spPr>
      </p:cxnSp>
      <p:sp>
        <p:nvSpPr>
          <p:cNvPr id="25" name="Google Shape;25;p1"/>
          <p:cNvSpPr txBox="1"/>
          <p:nvPr/>
        </p:nvSpPr>
        <p:spPr>
          <a:xfrm>
            <a:off x="34087249" y="29977948"/>
            <a:ext cx="9086017" cy="1442676"/>
          </a:xfrm>
          <a:prstGeom prst="rect">
            <a:avLst/>
          </a:prstGeom>
          <a:noFill/>
          <a:ln>
            <a:noFill/>
          </a:ln>
        </p:spPr>
        <p:txBody>
          <a:bodyPr anchorCtr="0" anchor="ctr" bIns="45700" lIns="45700" spcFirstLastPara="1" rIns="45700" wrap="square" tIns="45700">
            <a:spAutoFit/>
          </a:bodyPr>
          <a:lstStyle/>
          <a:p>
            <a:pPr indent="0" lvl="0" marL="0" marR="0" rtl="0" algn="l">
              <a:lnSpc>
                <a:spcPct val="100000"/>
              </a:lnSpc>
              <a:spcBef>
                <a:spcPts val="0"/>
              </a:spcBef>
              <a:spcAft>
                <a:spcPts val="0"/>
              </a:spcAft>
              <a:buClr>
                <a:srgbClr val="000000"/>
              </a:buClr>
              <a:buSzPts val="1800"/>
              <a:buFont typeface="Rockwell"/>
              <a:buNone/>
            </a:pPr>
            <a:r>
              <a:rPr b="0" i="0" lang="en-US" sz="1800" u="none" cap="none" strike="noStrike">
                <a:solidFill>
                  <a:srgbClr val="000000"/>
                </a:solidFill>
                <a:latin typeface="Rockwell"/>
                <a:ea typeface="Rockwell"/>
                <a:cs typeface="Rockwell"/>
                <a:sym typeface="Rockwell"/>
              </a:rPr>
              <a:t>This research is supported by the National Science Foundation under Cooperative Agreement DRL-2112532 with the National AI Institute for Adult Learning and Online Education (aialoe.org). Any findings and conclusions expressed in this material are those of the authors and do not necessarily reflect the views of the National Science Foundation.</a:t>
            </a:r>
            <a:r>
              <a:rPr b="0" i="0" lang="en-US" sz="1800" u="none" cap="none" strike="noStrike">
                <a:solidFill>
                  <a:srgbClr val="FFFFFF"/>
                </a:solidFill>
                <a:latin typeface="Rockwell"/>
                <a:ea typeface="Rockwell"/>
                <a:cs typeface="Rockwell"/>
                <a:sym typeface="Rockwell"/>
              </a:rPr>
              <a:t> Foundation</a:t>
            </a:r>
            <a:endParaRPr/>
          </a:p>
        </p:txBody>
      </p:sp>
      <p:pic>
        <p:nvPicPr>
          <p:cNvPr descr="Picture 1" id="26" name="Google Shape;26;p1"/>
          <p:cNvPicPr preferRelativeResize="0"/>
          <p:nvPr/>
        </p:nvPicPr>
        <p:blipFill rotWithShape="1">
          <a:blip r:embed="rId3">
            <a:alphaModFix/>
          </a:blip>
          <a:srcRect b="0" l="0" r="0" t="0"/>
          <a:stretch/>
        </p:blipFill>
        <p:spPr>
          <a:xfrm>
            <a:off x="20525644" y="7320701"/>
            <a:ext cx="12326268" cy="6549602"/>
          </a:xfrm>
          <a:prstGeom prst="rect">
            <a:avLst/>
          </a:prstGeom>
          <a:noFill/>
          <a:ln>
            <a:noFill/>
          </a:ln>
        </p:spPr>
      </p:pic>
      <p:sp>
        <p:nvSpPr>
          <p:cNvPr id="27" name="Google Shape;27;p1"/>
          <p:cNvSpPr txBox="1"/>
          <p:nvPr/>
        </p:nvSpPr>
        <p:spPr>
          <a:xfrm>
            <a:off x="11615422" y="31509363"/>
            <a:ext cx="8688983" cy="544986"/>
          </a:xfrm>
          <a:prstGeom prst="rect">
            <a:avLst/>
          </a:prstGeom>
          <a:noFill/>
          <a:ln>
            <a:noFill/>
          </a:ln>
        </p:spPr>
        <p:txBody>
          <a:bodyPr anchorCtr="0" anchor="t" bIns="75100" lIns="75100" spcFirstLastPara="1" rIns="75100" wrap="square" tIns="75100">
            <a:spAutoFit/>
          </a:bodyPr>
          <a:lstStyle/>
          <a:p>
            <a:pPr indent="0" lvl="0" marL="0" marR="0" rtl="0" algn="ctr">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Arial"/>
                <a:ea typeface="Arial"/>
                <a:cs typeface="Arial"/>
                <a:sym typeface="Arial"/>
              </a:rPr>
              <a:t>Figure 2: Overall schematic of Ivy’s architecture</a:t>
            </a:r>
            <a:endParaRPr/>
          </a:p>
        </p:txBody>
      </p:sp>
      <p:sp>
        <p:nvSpPr>
          <p:cNvPr id="28" name="Google Shape;28;p1"/>
          <p:cNvSpPr txBox="1"/>
          <p:nvPr/>
        </p:nvSpPr>
        <p:spPr>
          <a:xfrm>
            <a:off x="11310172" y="7019256"/>
            <a:ext cx="9443100" cy="7111200"/>
          </a:xfrm>
          <a:prstGeom prst="rect">
            <a:avLst/>
          </a:prstGeom>
          <a:noFill/>
          <a:ln>
            <a:noFill/>
          </a:ln>
        </p:spPr>
        <p:txBody>
          <a:bodyPr anchorCtr="0" anchor="t" bIns="45700" lIns="45700" spcFirstLastPara="1" rIns="45700" wrap="square" tIns="45700">
            <a:spAutoFit/>
          </a:bodyPr>
          <a:lstStyle/>
          <a:p>
            <a:pPr indent="0" lvl="0" marL="0" marR="0" rtl="0" algn="l">
              <a:lnSpc>
                <a:spcPct val="100000"/>
              </a:lnSpc>
              <a:spcBef>
                <a:spcPts val="0"/>
              </a:spcBef>
              <a:spcAft>
                <a:spcPts val="0"/>
              </a:spcAft>
              <a:buClr>
                <a:schemeClr val="accent2"/>
              </a:buClr>
              <a:buSzPts val="5400"/>
              <a:buFont typeface="Arial"/>
              <a:buNone/>
            </a:pPr>
            <a:r>
              <a:rPr b="1" i="0" lang="en-US" sz="5400" u="none" cap="none" strike="noStrike">
                <a:solidFill>
                  <a:schemeClr val="accent2"/>
                </a:solidFill>
                <a:latin typeface="Arial"/>
                <a:ea typeface="Arial"/>
                <a:cs typeface="Arial"/>
                <a:sym typeface="Arial"/>
              </a:rPr>
              <a:t>Example Use Case</a:t>
            </a:r>
            <a:br>
              <a:rPr b="1" i="0" lang="en-US" sz="5400" u="none" cap="none" strike="noStrike">
                <a:solidFill>
                  <a:schemeClr val="accent2"/>
                </a:solidFill>
                <a:latin typeface="Arial"/>
                <a:ea typeface="Arial"/>
                <a:cs typeface="Arial"/>
                <a:sym typeface="Arial"/>
              </a:rPr>
            </a:br>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Skill:</a:t>
            </a:r>
            <a:r>
              <a:rPr b="0" i="0" lang="en-US" sz="3200" u="none" cap="none" strike="noStrike">
                <a:solidFill>
                  <a:srgbClr val="000000"/>
                </a:solidFill>
                <a:latin typeface="Arial"/>
                <a:ea typeface="Arial"/>
                <a:cs typeface="Arial"/>
                <a:sym typeface="Arial"/>
              </a:rPr>
              <a:t> Partial Order Planning (POP)</a:t>
            </a:r>
            <a:br>
              <a:rPr b="0" i="0" lang="en-US" sz="3200" u="none" cap="none" strike="noStrike">
                <a:solidFill>
                  <a:srgbClr val="000000"/>
                </a:solidFill>
                <a:latin typeface="Arial"/>
                <a:ea typeface="Arial"/>
                <a:cs typeface="Arial"/>
                <a:sym typeface="Arial"/>
              </a:rPr>
            </a:br>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Learner Question:</a:t>
            </a:r>
            <a:r>
              <a:rPr b="0" i="0" lang="en-US" sz="3200" u="none" cap="none" strike="noStrike">
                <a:solidFill>
                  <a:srgbClr val="000000"/>
                </a:solidFill>
                <a:latin typeface="Arial"/>
                <a:ea typeface="Arial"/>
                <a:cs typeface="Arial"/>
                <a:sym typeface="Arial"/>
              </a:rPr>
              <a:t> </a:t>
            </a:r>
            <a:r>
              <a:rPr b="0" i="1" lang="en-US" sz="3200" u="none" cap="none" strike="noStrike">
                <a:solidFill>
                  <a:srgbClr val="000000"/>
                </a:solidFill>
                <a:latin typeface="Arial"/>
                <a:ea typeface="Arial"/>
                <a:cs typeface="Arial"/>
                <a:sym typeface="Arial"/>
              </a:rPr>
              <a:t>"What is the goal of the painting task in POP?"</a:t>
            </a:r>
            <a:br>
              <a:rPr b="0" i="1" lang="en-US" sz="3200" u="none" cap="none" strike="noStrike">
                <a:solidFill>
                  <a:srgbClr val="000000"/>
                </a:solidFill>
                <a:latin typeface="Arial"/>
                <a:ea typeface="Arial"/>
                <a:cs typeface="Arial"/>
                <a:sym typeface="Arial"/>
              </a:rPr>
            </a:br>
            <a:endParaRPr b="0" i="1" sz="27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IA Response:</a:t>
            </a:r>
            <a:r>
              <a:rPr b="0" i="0" lang="en-US" sz="3200" u="none" cap="none" strike="noStrike">
                <a:solidFill>
                  <a:srgbClr val="000000"/>
                </a:solidFill>
                <a:latin typeface="Arial"/>
                <a:ea typeface="Arial"/>
                <a:cs typeface="Arial"/>
                <a:sym typeface="Arial"/>
              </a:rPr>
              <a:t> "The goal is to achieve the end state where both the ladder and ceiling are painted, ensuring actions are sequenced to avoid conflicts (e.g., paint ceiling before ladder).”</a:t>
            </a:r>
            <a:endParaRPr b="0" i="0" sz="2700" u="none" cap="none" strike="noStrike">
              <a:solidFill>
                <a:srgbClr val="000000"/>
              </a:solidFill>
              <a:latin typeface="Arial"/>
              <a:ea typeface="Arial"/>
              <a:cs typeface="Arial"/>
              <a:sym typeface="Arial"/>
            </a:endParaRPr>
          </a:p>
          <a:p>
            <a:pPr indent="-285750" lvl="0" marL="457200" marR="0" rtl="0" algn="l">
              <a:lnSpc>
                <a:spcPct val="100000"/>
              </a:lnSpc>
              <a:spcBef>
                <a:spcPts val="0"/>
              </a:spcBef>
              <a:spcAft>
                <a:spcPts val="0"/>
              </a:spcAft>
              <a:buClr>
                <a:srgbClr val="000000"/>
              </a:buClr>
              <a:buSzPts val="2700"/>
              <a:buFont typeface="Arial"/>
              <a:buNone/>
            </a:pPr>
            <a:r>
              <a:t/>
            </a:r>
            <a:endParaRPr b="0" i="0" sz="27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0" i="1" lang="en-US" sz="3200" u="none" cap="none" strike="noStrike">
                <a:solidFill>
                  <a:srgbClr val="000000"/>
                </a:solidFill>
                <a:latin typeface="Arial"/>
                <a:ea typeface="Arial"/>
                <a:cs typeface="Arial"/>
                <a:sym typeface="Arial"/>
              </a:rPr>
              <a:t>Compared to baseline methods, Ivy generates responses capturing structured logic and teleological aspects to skill learning.</a:t>
            </a:r>
            <a:endParaRPr/>
          </a:p>
        </p:txBody>
      </p:sp>
      <p:sp>
        <p:nvSpPr>
          <p:cNvPr id="29" name="Google Shape;29;p1"/>
          <p:cNvSpPr txBox="1"/>
          <p:nvPr/>
        </p:nvSpPr>
        <p:spPr>
          <a:xfrm>
            <a:off x="22893187" y="16775945"/>
            <a:ext cx="9086100" cy="13930200"/>
          </a:xfrm>
          <a:prstGeom prst="rect">
            <a:avLst/>
          </a:prstGeom>
          <a:noFill/>
          <a:ln>
            <a:noFill/>
          </a:ln>
        </p:spPr>
        <p:txBody>
          <a:bodyPr anchorCtr="0" anchor="t" bIns="45700" lIns="45700" spcFirstLastPara="1" rIns="45700" wrap="square" tIns="45700">
            <a:spAutoFit/>
          </a:bodyPr>
          <a:lstStyle/>
          <a:p>
            <a:pPr indent="0" lvl="0" marL="0" marR="0" rtl="0" algn="l">
              <a:lnSpc>
                <a:spcPct val="100000"/>
              </a:lnSpc>
              <a:spcBef>
                <a:spcPts val="0"/>
              </a:spcBef>
              <a:spcAft>
                <a:spcPts val="0"/>
              </a:spcAft>
              <a:buClr>
                <a:schemeClr val="accent2"/>
              </a:buClr>
              <a:buSzPts val="5400"/>
              <a:buFont typeface="Arial"/>
              <a:buNone/>
            </a:pPr>
            <a:r>
              <a:rPr b="1" i="0" lang="en-US" sz="5400" u="none" cap="none" strike="noStrike">
                <a:solidFill>
                  <a:schemeClr val="accent2"/>
                </a:solidFill>
                <a:latin typeface="Arial"/>
                <a:ea typeface="Arial"/>
                <a:cs typeface="Arial"/>
                <a:sym typeface="Arial"/>
              </a:rPr>
              <a:t>Algorithm for Skill Learning Q&amp;A</a:t>
            </a:r>
            <a:br>
              <a:rPr b="1" i="0" lang="en-US" sz="5400" u="none" cap="none" strike="noStrike">
                <a:solidFill>
                  <a:schemeClr val="accent2"/>
                </a:solidFill>
                <a:latin typeface="Arial"/>
                <a:ea typeface="Arial"/>
                <a:cs typeface="Arial"/>
                <a:sym typeface="Arial"/>
              </a:rPr>
            </a:br>
            <a:endParaRPr b="1" i="0" sz="3200" u="none" cap="none" strike="noStrike">
              <a:solidFill>
                <a:srgbClr val="000000"/>
              </a:solidFill>
              <a:latin typeface="Rockwell"/>
              <a:ea typeface="Rockwell"/>
              <a:cs typeface="Rockwell"/>
              <a:sym typeface="Rockwell"/>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Step 1:</a:t>
            </a:r>
            <a:r>
              <a:rPr b="0" i="0" lang="en-US" sz="3200" u="none" cap="none" strike="noStrike">
                <a:solidFill>
                  <a:srgbClr val="000000"/>
                </a:solidFill>
                <a:latin typeface="Arial"/>
                <a:ea typeface="Arial"/>
                <a:cs typeface="Arial"/>
                <a:sym typeface="Arial"/>
              </a:rPr>
              <a:t> Learner submits question.</a:t>
            </a:r>
            <a:endParaRPr b="0" i="0" sz="2700" u="none" cap="none" strike="noStrike">
              <a:solidFill>
                <a:srgbClr val="000000"/>
              </a:solidFill>
              <a:latin typeface="Arial"/>
              <a:ea typeface="Arial"/>
              <a:cs typeface="Arial"/>
              <a:sym typeface="Arial"/>
            </a:endParaRPr>
          </a:p>
          <a:p>
            <a:pPr indent="-285750" lvl="0" marL="457200" marR="0" rtl="0" algn="l">
              <a:lnSpc>
                <a:spcPct val="100000"/>
              </a:lnSpc>
              <a:spcBef>
                <a:spcPts val="0"/>
              </a:spcBef>
              <a:spcAft>
                <a:spcPts val="0"/>
              </a:spcAft>
              <a:buClr>
                <a:srgbClr val="000000"/>
              </a:buClr>
              <a:buSzPts val="2700"/>
              <a:buFont typeface="Arial"/>
              <a:buNone/>
            </a:pPr>
            <a:r>
              <a:t/>
            </a:r>
            <a:endParaRPr b="0" i="0" sz="27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Step 2: </a:t>
            </a:r>
            <a:r>
              <a:rPr b="0" i="0" lang="en-US" sz="3200" u="none" cap="none" strike="noStrike">
                <a:solidFill>
                  <a:srgbClr val="000000"/>
                </a:solidFill>
                <a:latin typeface="Arial"/>
                <a:ea typeface="Arial"/>
                <a:cs typeface="Arial"/>
                <a:sym typeface="Arial"/>
              </a:rPr>
              <a:t>Coach moderates and determines if it cannot answer or routes question to Knowledge Retrieval module.</a:t>
            </a:r>
            <a:endParaRPr b="0" i="0" sz="2700" u="none" cap="none" strike="noStrike">
              <a:solidFill>
                <a:srgbClr val="000000"/>
              </a:solidFill>
              <a:latin typeface="Arial"/>
              <a:ea typeface="Arial"/>
              <a:cs typeface="Arial"/>
              <a:sym typeface="Arial"/>
            </a:endParaRPr>
          </a:p>
          <a:p>
            <a:pPr indent="-285750" lvl="0" marL="457200" marR="0" rtl="0" algn="l">
              <a:lnSpc>
                <a:spcPct val="100000"/>
              </a:lnSpc>
              <a:spcBef>
                <a:spcPts val="0"/>
              </a:spcBef>
              <a:spcAft>
                <a:spcPts val="0"/>
              </a:spcAft>
              <a:buClr>
                <a:srgbClr val="000000"/>
              </a:buClr>
              <a:buSzPts val="2700"/>
              <a:buFont typeface="Arial"/>
              <a:buNone/>
            </a:pPr>
            <a:r>
              <a:t/>
            </a:r>
            <a:endParaRPr b="0" i="0" sz="27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Step 3:</a:t>
            </a:r>
            <a:r>
              <a:rPr b="0" i="0" lang="en-US" sz="3200" u="none" cap="none" strike="noStrike">
                <a:solidFill>
                  <a:srgbClr val="000000"/>
                </a:solidFill>
                <a:latin typeface="Arial"/>
                <a:ea typeface="Arial"/>
                <a:cs typeface="Arial"/>
                <a:sym typeface="Arial"/>
              </a:rPr>
              <a:t> Assess question complexity to determine the depth of response and fetches relevant TMK components.</a:t>
            </a:r>
            <a:endParaRPr b="0" i="0" sz="2700" u="none" cap="none" strike="noStrike">
              <a:solidFill>
                <a:srgbClr val="000000"/>
              </a:solidFill>
              <a:latin typeface="Arial"/>
              <a:ea typeface="Arial"/>
              <a:cs typeface="Arial"/>
              <a:sym typeface="Arial"/>
            </a:endParaRPr>
          </a:p>
          <a:p>
            <a:pPr indent="-285750" lvl="0" marL="457200" marR="0" rtl="0" algn="l">
              <a:lnSpc>
                <a:spcPct val="100000"/>
              </a:lnSpc>
              <a:spcBef>
                <a:spcPts val="0"/>
              </a:spcBef>
              <a:spcAft>
                <a:spcPts val="0"/>
              </a:spcAft>
              <a:buClr>
                <a:srgbClr val="000000"/>
              </a:buClr>
              <a:buSzPts val="2700"/>
              <a:buFont typeface="Arial"/>
              <a:buNone/>
            </a:pPr>
            <a:r>
              <a:t/>
            </a:r>
            <a:endParaRPr b="0" i="0" sz="27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Step 4:</a:t>
            </a:r>
            <a:r>
              <a:rPr b="0" i="0" lang="en-US" sz="3200" u="none" cap="none" strike="noStrike">
                <a:solidFill>
                  <a:srgbClr val="000000"/>
                </a:solidFill>
                <a:latin typeface="Arial"/>
                <a:ea typeface="Arial"/>
                <a:cs typeface="Arial"/>
                <a:sym typeface="Arial"/>
              </a:rPr>
              <a:t> Response generation iteratively refines answers.</a:t>
            </a:r>
            <a:endParaRPr b="0" i="0" sz="2700" u="none" cap="none" strike="noStrike">
              <a:solidFill>
                <a:srgbClr val="000000"/>
              </a:solidFill>
              <a:latin typeface="Arial"/>
              <a:ea typeface="Arial"/>
              <a:cs typeface="Arial"/>
              <a:sym typeface="Arial"/>
            </a:endParaRPr>
          </a:p>
          <a:p>
            <a:pPr indent="-285750" lvl="0" marL="457200" marR="0" rtl="0" algn="l">
              <a:lnSpc>
                <a:spcPct val="100000"/>
              </a:lnSpc>
              <a:spcBef>
                <a:spcPts val="0"/>
              </a:spcBef>
              <a:spcAft>
                <a:spcPts val="0"/>
              </a:spcAft>
              <a:buClr>
                <a:srgbClr val="000000"/>
              </a:buClr>
              <a:buSzPts val="2700"/>
              <a:buFont typeface="Arial"/>
              <a:buNone/>
            </a:pPr>
            <a:r>
              <a:t/>
            </a:r>
            <a:endParaRPr b="0" i="0" sz="2700" u="none" cap="none" strike="noStrike">
              <a:solidFill>
                <a:srgbClr val="00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1" i="0" lang="en-US" sz="3200" u="none" cap="none" strike="noStrike">
                <a:solidFill>
                  <a:srgbClr val="000000"/>
                </a:solidFill>
                <a:latin typeface="Arial"/>
                <a:ea typeface="Arial"/>
                <a:cs typeface="Arial"/>
                <a:sym typeface="Arial"/>
              </a:rPr>
              <a:t>Step 5: </a:t>
            </a:r>
            <a:r>
              <a:rPr b="0" i="0" lang="en-US" sz="3200" u="none" cap="none" strike="noStrike">
                <a:solidFill>
                  <a:srgbClr val="000000"/>
                </a:solidFill>
                <a:latin typeface="Arial"/>
                <a:ea typeface="Arial"/>
                <a:cs typeface="Arial"/>
                <a:sym typeface="Arial"/>
              </a:rPr>
              <a:t>Optimize the response to be clear and concise and send it as output to the learner.</a:t>
            </a:r>
            <a:endParaRPr b="0" i="0" sz="2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700"/>
              <a:buFont typeface="Arial"/>
              <a:buNone/>
            </a:pPr>
            <a:r>
              <a:t/>
            </a:r>
            <a:endParaRPr b="0" i="0" sz="2700" u="none" cap="none" strike="noStrike">
              <a:solidFill>
                <a:srgbClr val="000000"/>
              </a:solidFill>
              <a:latin typeface="Arial"/>
              <a:ea typeface="Arial"/>
              <a:cs typeface="Arial"/>
              <a:sym typeface="Arial"/>
            </a:endParaRPr>
          </a:p>
          <a:p>
            <a:pPr indent="0" lvl="0" marL="0" marR="0" rtl="0" algn="l">
              <a:lnSpc>
                <a:spcPct val="100000"/>
              </a:lnSpc>
              <a:spcBef>
                <a:spcPts val="4200"/>
              </a:spcBef>
              <a:spcAft>
                <a:spcPts val="0"/>
              </a:spcAft>
              <a:buClr>
                <a:schemeClr val="accent2"/>
              </a:buClr>
              <a:buSzPts val="5500"/>
              <a:buFont typeface="Arial"/>
              <a:buNone/>
            </a:pPr>
            <a:r>
              <a:rPr b="1" i="0" lang="en-US" sz="5500" u="none" cap="none" strike="noStrike">
                <a:solidFill>
                  <a:schemeClr val="accent2"/>
                </a:solidFill>
                <a:latin typeface="Arial"/>
                <a:ea typeface="Arial"/>
                <a:cs typeface="Arial"/>
                <a:sym typeface="Arial"/>
              </a:rPr>
              <a:t>References</a:t>
            </a:r>
            <a:br>
              <a:rPr b="1" i="0" lang="en-US" sz="5500" u="none" cap="none" strike="noStrike">
                <a:solidFill>
                  <a:schemeClr val="accent2"/>
                </a:solidFill>
                <a:latin typeface="Arial"/>
                <a:ea typeface="Arial"/>
                <a:cs typeface="Arial"/>
                <a:sym typeface="Arial"/>
              </a:rPr>
            </a:br>
            <a:endParaRPr/>
          </a:p>
          <a:p>
            <a:pPr indent="-514350" lvl="0" marL="514350" marR="0" rtl="0" algn="l">
              <a:lnSpc>
                <a:spcPct val="100000"/>
              </a:lnSpc>
              <a:spcBef>
                <a:spcPts val="0"/>
              </a:spcBef>
              <a:spcAft>
                <a:spcPts val="0"/>
              </a:spcAft>
              <a:buClr>
                <a:srgbClr val="222222"/>
              </a:buClr>
              <a:buSzPts val="2800"/>
              <a:buFont typeface="Arial"/>
              <a:buAutoNum type="arabicPeriod"/>
            </a:pPr>
            <a:r>
              <a:rPr b="0" i="0" lang="en-US" sz="2800" u="none" cap="none" strike="noStrike">
                <a:solidFill>
                  <a:srgbClr val="222222"/>
                </a:solidFill>
                <a:latin typeface="Arial"/>
                <a:ea typeface="Arial"/>
                <a:cs typeface="Arial"/>
                <a:sym typeface="Arial"/>
              </a:rPr>
              <a:t>Murdock, J. W., &amp; Goel, A. K. (2008). Meta-case-based reasoning: self-improvement through self-understanding. </a:t>
            </a:r>
            <a:r>
              <a:rPr b="0" i="1" lang="en-US" sz="2800" u="none" cap="none" strike="noStrike">
                <a:solidFill>
                  <a:srgbClr val="222222"/>
                </a:solidFill>
                <a:latin typeface="Arial"/>
                <a:ea typeface="Arial"/>
                <a:cs typeface="Arial"/>
                <a:sym typeface="Arial"/>
              </a:rPr>
              <a:t>Journal of Experimental &amp; Theoretical Artificial Intelligence</a:t>
            </a:r>
            <a:r>
              <a:rPr b="0" i="0" lang="en-US" sz="2800" u="none" cap="none" strike="noStrike">
                <a:solidFill>
                  <a:srgbClr val="222222"/>
                </a:solidFill>
                <a:latin typeface="Arial"/>
                <a:ea typeface="Arial"/>
                <a:cs typeface="Arial"/>
                <a:sym typeface="Arial"/>
              </a:rPr>
              <a:t>, </a:t>
            </a:r>
            <a:r>
              <a:rPr b="0" i="1" lang="en-US" sz="2800" u="none" cap="none" strike="noStrike">
                <a:solidFill>
                  <a:srgbClr val="222222"/>
                </a:solidFill>
                <a:latin typeface="Arial"/>
                <a:ea typeface="Arial"/>
                <a:cs typeface="Arial"/>
                <a:sym typeface="Arial"/>
              </a:rPr>
              <a:t>20</a:t>
            </a:r>
            <a:r>
              <a:rPr b="0" i="0" lang="en-US" sz="2800" u="none" cap="none" strike="noStrike">
                <a:solidFill>
                  <a:srgbClr val="222222"/>
                </a:solidFill>
                <a:latin typeface="Arial"/>
                <a:ea typeface="Arial"/>
                <a:cs typeface="Arial"/>
                <a:sym typeface="Arial"/>
              </a:rPr>
              <a:t>(1), 1-36.</a:t>
            </a:r>
            <a:endParaRPr/>
          </a:p>
          <a:p>
            <a:pPr indent="-514350" lvl="0" marL="514350" marR="0" rtl="0" algn="l">
              <a:lnSpc>
                <a:spcPct val="100000"/>
              </a:lnSpc>
              <a:spcBef>
                <a:spcPts val="0"/>
              </a:spcBef>
              <a:spcAft>
                <a:spcPts val="0"/>
              </a:spcAft>
              <a:buClr>
                <a:srgbClr val="222222"/>
              </a:buClr>
              <a:buSzPts val="2800"/>
              <a:buFont typeface="Arial"/>
              <a:buAutoNum type="arabicPeriod"/>
            </a:pPr>
            <a:r>
              <a:rPr b="0" i="0" lang="en-US" sz="2800" u="none" cap="none" strike="noStrike">
                <a:solidFill>
                  <a:srgbClr val="222222"/>
                </a:solidFill>
                <a:latin typeface="Arial"/>
                <a:ea typeface="Arial"/>
                <a:cs typeface="Arial"/>
                <a:sym typeface="Arial"/>
              </a:rPr>
              <a:t>Knowledge-based AI course, Georgia Tech, OMSCS program.</a:t>
            </a:r>
            <a:endParaRPr/>
          </a:p>
        </p:txBody>
      </p:sp>
      <p:pic>
        <p:nvPicPr>
          <p:cNvPr descr="Picture 22" id="30" name="Google Shape;30;p1"/>
          <p:cNvPicPr preferRelativeResize="0"/>
          <p:nvPr/>
        </p:nvPicPr>
        <p:blipFill rotWithShape="1">
          <a:blip r:embed="rId4">
            <a:alphaModFix/>
          </a:blip>
          <a:srcRect b="0" l="0" r="0" t="0"/>
          <a:stretch/>
        </p:blipFill>
        <p:spPr>
          <a:xfrm>
            <a:off x="11697274" y="14811077"/>
            <a:ext cx="8682240" cy="16522833"/>
          </a:xfrm>
          <a:prstGeom prst="rect">
            <a:avLst/>
          </a:prstGeom>
          <a:noFill/>
          <a:ln>
            <a:noFill/>
          </a:ln>
        </p:spPr>
      </p:pic>
      <p:pic>
        <p:nvPicPr>
          <p:cNvPr descr="Picture 24" id="31" name="Google Shape;31;p1"/>
          <p:cNvPicPr preferRelativeResize="0"/>
          <p:nvPr/>
        </p:nvPicPr>
        <p:blipFill rotWithShape="1">
          <a:blip r:embed="rId5">
            <a:alphaModFix/>
          </a:blip>
          <a:srcRect b="0" l="0" r="0" t="0"/>
          <a:stretch/>
        </p:blipFill>
        <p:spPr>
          <a:xfrm>
            <a:off x="37262697" y="1699500"/>
            <a:ext cx="5910576" cy="3324699"/>
          </a:xfrm>
          <a:prstGeom prst="rect">
            <a:avLst/>
          </a:prstGeom>
          <a:noFill/>
          <a:ln>
            <a:noFill/>
          </a:ln>
        </p:spPr>
      </p:pic>
      <p:pic>
        <p:nvPicPr>
          <p:cNvPr descr="Picture 25" id="32" name="Google Shape;32;p1"/>
          <p:cNvPicPr preferRelativeResize="0"/>
          <p:nvPr/>
        </p:nvPicPr>
        <p:blipFill rotWithShape="1">
          <a:blip r:embed="rId6">
            <a:alphaModFix/>
          </a:blip>
          <a:srcRect b="0" l="0" r="0" t="0"/>
          <a:stretch/>
        </p:blipFill>
        <p:spPr>
          <a:xfrm>
            <a:off x="593911" y="3113557"/>
            <a:ext cx="6612742" cy="233282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4728944">
  <a:themeElements>
    <a:clrScheme name="~4728944">
      <a:dk1>
        <a:srgbClr val="000000"/>
      </a:dk1>
      <a:lt1>
        <a:srgbClr val="FFFFFF"/>
      </a:lt1>
      <a:dk2>
        <a:srgbClr val="A7A7A7"/>
      </a:dk2>
      <a:lt2>
        <a:srgbClr val="535353"/>
      </a:lt2>
      <a:accent1>
        <a:srgbClr val="537D8D"/>
      </a:accent1>
      <a:accent2>
        <a:srgbClr val="006078"/>
      </a:accent2>
      <a:accent3>
        <a:srgbClr val="A53860"/>
      </a:accent3>
      <a:accent4>
        <a:srgbClr val="D3713B"/>
      </a:accent4>
      <a:accent5>
        <a:srgbClr val="DFBB41"/>
      </a:accent5>
      <a:accent6>
        <a:srgbClr val="DAE7E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4728944">
  <a:themeElements>
    <a:clrScheme name="~4728944">
      <a:dk1>
        <a:srgbClr val="000000"/>
      </a:dk1>
      <a:lt1>
        <a:srgbClr val="FFFFFF"/>
      </a:lt1>
      <a:dk2>
        <a:srgbClr val="A7A7A7"/>
      </a:dk2>
      <a:lt2>
        <a:srgbClr val="535353"/>
      </a:lt2>
      <a:accent1>
        <a:srgbClr val="537D8D"/>
      </a:accent1>
      <a:accent2>
        <a:srgbClr val="006078"/>
      </a:accent2>
      <a:accent3>
        <a:srgbClr val="A53860"/>
      </a:accent3>
      <a:accent4>
        <a:srgbClr val="D3713B"/>
      </a:accent4>
      <a:accent5>
        <a:srgbClr val="DFBB41"/>
      </a:accent5>
      <a:accent6>
        <a:srgbClr val="DAE7E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F2FCBA666D2A4AAB1F22DDC4FC8247" ma:contentTypeVersion="18" ma:contentTypeDescription="Create a new document." ma:contentTypeScope="" ma:versionID="9bea4ba86870e9d418d1115f15916853">
  <xsd:schema xmlns:xsd="http://www.w3.org/2001/XMLSchema" xmlns:xs="http://www.w3.org/2001/XMLSchema" xmlns:p="http://schemas.microsoft.com/office/2006/metadata/properties" xmlns:ns2="d6c54106-4fbb-466d-b2fa-bc109a3ddbe3" xmlns:ns3="195d1f45-9509-43f9-8aff-baa8dce9ab14" targetNamespace="http://schemas.microsoft.com/office/2006/metadata/properties" ma:root="true" ma:fieldsID="124288e5430de49d14cfcea87041369f" ns2:_="" ns3:_="">
    <xsd:import namespace="d6c54106-4fbb-466d-b2fa-bc109a3ddbe3"/>
    <xsd:import namespace="195d1f45-9509-43f9-8aff-baa8dce9ab1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c54106-4fbb-466d-b2fa-bc109a3ddb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c2506c3-735d-4e70-aa79-204d06275b9f"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5d1f45-9509-43f9-8aff-baa8dce9ab1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c063712-b7ad-404d-9274-b407b02c1ade}" ma:internalName="TaxCatchAll" ma:showField="CatchAllData" ma:web="195d1f45-9509-43f9-8aff-baa8dce9ab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6c54106-4fbb-466d-b2fa-bc109a3ddbe3">
      <Terms xmlns="http://schemas.microsoft.com/office/infopath/2007/PartnerControls"/>
    </lcf76f155ced4ddcb4097134ff3c332f>
    <TaxCatchAll xmlns="195d1f45-9509-43f9-8aff-baa8dce9ab14" xsi:nil="true"/>
  </documentManagement>
</p:properties>
</file>

<file path=customXml/itemProps1.xml><?xml version="1.0" encoding="utf-8"?>
<ds:datastoreItem xmlns:ds="http://schemas.openxmlformats.org/officeDocument/2006/customXml" ds:itemID="{B71AF1AD-9FAE-4455-A428-5238409CFA1F}"/>
</file>

<file path=customXml/itemProps2.xml><?xml version="1.0" encoding="utf-8"?>
<ds:datastoreItem xmlns:ds="http://schemas.openxmlformats.org/officeDocument/2006/customXml" ds:itemID="{C9D9C0B1-DB13-45CE-8053-055E15F289D9}"/>
</file>

<file path=customXml/itemProps3.xml><?xml version="1.0" encoding="utf-8"?>
<ds:datastoreItem xmlns:ds="http://schemas.openxmlformats.org/officeDocument/2006/customXml" ds:itemID="{111943CA-2193-4266-BECB-5BA50FC57E79}"/>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0x010100BAF2FCBA666D2A4AAB1F22DDC4FC8247</vt:lpwstr>
  </property>
</Properties>
</file>