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1" r:id="rId5"/>
    <p:sldId id="293" r:id="rId6"/>
    <p:sldId id="2038388243" r:id="rId7"/>
    <p:sldId id="295" r:id="rId8"/>
    <p:sldId id="2038388237" r:id="rId9"/>
    <p:sldId id="289" r:id="rId10"/>
    <p:sldId id="2038388242" r:id="rId11"/>
    <p:sldId id="2038388240" r:id="rId12"/>
    <p:sldId id="20383882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810F"/>
    <a:srgbClr val="ACD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p:restoredTop sz="93258"/>
  </p:normalViewPr>
  <p:slideViewPr>
    <p:cSldViewPr snapToGrid="0">
      <p:cViewPr varScale="1">
        <p:scale>
          <a:sx n="146" d="100"/>
          <a:sy n="146" d="100"/>
        </p:scale>
        <p:origin x="1584"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09" d="100"/>
          <a:sy n="109" d="100"/>
        </p:scale>
        <p:origin x="371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35A9F-9C08-4325-9B75-052ED61E3C05}" type="datetimeFigureOut">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1B582-0CD6-4F49-A266-35E038351F5F}" type="slidenum">
              <a:t>‹#›</a:t>
            </a:fld>
            <a:endParaRPr lang="en-US"/>
          </a:p>
        </p:txBody>
      </p:sp>
    </p:spTree>
    <p:extLst>
      <p:ext uri="{BB962C8B-B14F-4D97-AF65-F5344CB8AC3E}">
        <p14:creationId xmlns:p14="http://schemas.microsoft.com/office/powerpoint/2010/main" val="2232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5DC677-7CC4-6042-B2D1-0E8550E387ED}" type="slidenum">
              <a:rPr lang="en-US" smtClean="0"/>
              <a:t>1</a:t>
            </a:fld>
            <a:endParaRPr lang="en-US"/>
          </a:p>
        </p:txBody>
      </p:sp>
    </p:spTree>
    <p:extLst>
      <p:ext uri="{BB962C8B-B14F-4D97-AF65-F5344CB8AC3E}">
        <p14:creationId xmlns:p14="http://schemas.microsoft.com/office/powerpoint/2010/main" val="377539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year our work at A4L has been focused on using our architecture for learning analytics specifically meso-learning where we combined data from different data sources across various AI technology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aim of our A4L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meso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learning analytics is to apply insights to tailor for teachers, learners and AI agents as Ashok mentioned earlier.</a:t>
            </a:r>
          </a:p>
        </p:txBody>
      </p:sp>
      <p:sp>
        <p:nvSpPr>
          <p:cNvPr id="4" name="Slide Number Placeholder 3"/>
          <p:cNvSpPr>
            <a:spLocks noGrp="1"/>
          </p:cNvSpPr>
          <p:nvPr>
            <p:ph type="sldNum" sz="quarter" idx="5"/>
          </p:nvPr>
        </p:nvSpPr>
        <p:spPr/>
        <p:txBody>
          <a:bodyPr/>
          <a:lstStyle/>
          <a:p>
            <a:fld id="{0851B582-0CD6-4F49-A266-35E038351F5F}" type="slidenum">
              <a:rPr lang="en-US" smtClean="0"/>
              <a:t>2</a:t>
            </a:fld>
            <a:endParaRPr lang="en-US"/>
          </a:p>
        </p:txBody>
      </p:sp>
    </p:spTree>
    <p:extLst>
      <p:ext uri="{BB962C8B-B14F-4D97-AF65-F5344CB8AC3E}">
        <p14:creationId xmlns:p14="http://schemas.microsoft.com/office/powerpoint/2010/main" val="423638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how A4L data store can support learning framework from micro to </a:t>
            </a:r>
            <a:r>
              <a:rPr lang="en-US" dirty="0" err="1"/>
              <a:t>meso</a:t>
            </a:r>
            <a:r>
              <a:rPr lang="en-US" dirty="0"/>
              <a:t> to macro learning </a:t>
            </a:r>
          </a:p>
          <a:p>
            <a:endParaRPr lang="en-US" dirty="0"/>
          </a:p>
          <a:p>
            <a:r>
              <a:rPr lang="en-US" dirty="0"/>
              <a:t>Data from each AI tool are stored systematically to make it available for micro-learning analysis</a:t>
            </a:r>
          </a:p>
          <a:p>
            <a:endParaRPr lang="en-US" dirty="0"/>
          </a:p>
          <a:p>
            <a:r>
              <a:rPr lang="en-US" dirty="0"/>
              <a:t>On top of data from each AI technology, external data such as student learning and performance from canvas, student demographic information and student survey are also available in the data store to be available for meso-learning analysis</a:t>
            </a:r>
          </a:p>
          <a:p>
            <a:endParaRPr lang="en-US" dirty="0"/>
          </a:p>
          <a:p>
            <a:r>
              <a:rPr lang="en-US" dirty="0"/>
              <a:t>We have been collecting data I was mentioning from cycle 1 to cycle 8 and these data could be used for macro learning analysis in the future </a:t>
            </a:r>
          </a:p>
        </p:txBody>
      </p:sp>
      <p:sp>
        <p:nvSpPr>
          <p:cNvPr id="4" name="Slide Number Placeholder 3"/>
          <p:cNvSpPr>
            <a:spLocks noGrp="1"/>
          </p:cNvSpPr>
          <p:nvPr>
            <p:ph type="sldNum" sz="quarter" idx="5"/>
          </p:nvPr>
        </p:nvSpPr>
        <p:spPr/>
        <p:txBody>
          <a:bodyPr/>
          <a:lstStyle/>
          <a:p>
            <a:fld id="{0851B582-0CD6-4F49-A266-35E038351F5F}" type="slidenum">
              <a:rPr lang="en-US" smtClean="0"/>
              <a:t>3</a:t>
            </a:fld>
            <a:endParaRPr lang="en-US"/>
          </a:p>
        </p:txBody>
      </p:sp>
    </p:spTree>
    <p:extLst>
      <p:ext uri="{BB962C8B-B14F-4D97-AF65-F5344CB8AC3E}">
        <p14:creationId xmlns:p14="http://schemas.microsoft.com/office/powerpoint/2010/main" val="357507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2B5C1-0609-152C-F3B9-02ED3B19B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ED0C1-6D8C-4F21-4B96-F839AF666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78BCC-14FF-7426-A8BB-0543177EEB4C}"/>
              </a:ext>
            </a:extLst>
          </p:cNvPr>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A4L is an end to end data platform that is uniquely designed to focus on data privacy and security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platform is integrated with the data engineering process that is to manage multiple data sources dealing with various kind of data formats as well as to provide ETL to improve data quality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also integrated with analytics module and visualization capability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platform aims to enable personalization at all learning scales. That is to support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meso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learning of learner's experience within a course and also support longitudinal studies across difference AI technology</a:t>
            </a:r>
          </a:p>
        </p:txBody>
      </p:sp>
      <p:sp>
        <p:nvSpPr>
          <p:cNvPr id="4" name="Slide Number Placeholder 3">
            <a:extLst>
              <a:ext uri="{FF2B5EF4-FFF2-40B4-BE49-F238E27FC236}">
                <a16:creationId xmlns:a16="http://schemas.microsoft.com/office/drawing/2014/main" id="{7836DD9A-6774-6372-8489-27DC6C930AD2}"/>
              </a:ext>
            </a:extLst>
          </p:cNvPr>
          <p:cNvSpPr>
            <a:spLocks noGrp="1"/>
          </p:cNvSpPr>
          <p:nvPr>
            <p:ph type="sldNum" sz="quarter" idx="5"/>
          </p:nvPr>
        </p:nvSpPr>
        <p:spPr/>
        <p:txBody>
          <a:bodyPr/>
          <a:lstStyle/>
          <a:p>
            <a:fld id="{0851B582-0CD6-4F49-A266-35E038351F5F}" type="slidenum">
              <a:rPr lang="en-US" smtClean="0"/>
              <a:t>4</a:t>
            </a:fld>
            <a:endParaRPr lang="en-US"/>
          </a:p>
        </p:txBody>
      </p:sp>
    </p:spTree>
    <p:extLst>
      <p:ext uri="{BB962C8B-B14F-4D97-AF65-F5344CB8AC3E}">
        <p14:creationId xmlns:p14="http://schemas.microsoft.com/office/powerpoint/2010/main" val="314884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we show the high level of our architecture – there are 2 main components – data source and data engine. Within data engine, there are 6 components as labeled in the diagram.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data upload and data standardization. This is where we ingested the data from multiple sources into our bronze bucket. We have data upload interface that allows users to easily upload the data. Once data is uploaded, data is automatically pushed to our data anonymization module where sensitive information is masked and stored in the silver bucket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then is pushed to the data store. Users can download the data from here using our data download API as well as obtaining de-anonymized information when needed</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data engine 1.0 has been tested and available to use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also in the process of building extended services – data analytics and personalization and data visualization and dashboard modules. These services are ongoing and will be used to test and re-design our data engine for improvement</a:t>
            </a:r>
          </a:p>
          <a:p>
            <a:endParaRPr lang="en-US" dirty="0"/>
          </a:p>
          <a:p>
            <a:endParaRPr lang="en-US" dirty="0"/>
          </a:p>
        </p:txBody>
      </p:sp>
      <p:sp>
        <p:nvSpPr>
          <p:cNvPr id="4" name="Slide Number Placeholder 3"/>
          <p:cNvSpPr>
            <a:spLocks noGrp="1"/>
          </p:cNvSpPr>
          <p:nvPr>
            <p:ph type="sldNum" sz="quarter" idx="5"/>
          </p:nvPr>
        </p:nvSpPr>
        <p:spPr/>
        <p:txBody>
          <a:bodyPr/>
          <a:lstStyle/>
          <a:p>
            <a:fld id="{0851B582-0CD6-4F49-A266-35E038351F5F}" type="slidenum">
              <a:rPr lang="en-US" smtClean="0"/>
              <a:t>5</a:t>
            </a:fld>
            <a:endParaRPr lang="en-US"/>
          </a:p>
        </p:txBody>
      </p:sp>
    </p:spTree>
    <p:extLst>
      <p:ext uri="{BB962C8B-B14F-4D97-AF65-F5344CB8AC3E}">
        <p14:creationId xmlns:p14="http://schemas.microsoft.com/office/powerpoint/2010/main" val="114498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70ac8f9e4c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270ac8f9e4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A4L is collaborating with 1EdTech on redesigning the data engine to standardize data across various AI technologies, ensuring streamlined data access and security. The redesign will handle user, enrollment, demographics, and outcomes data using 1EdTech’s existing tools such as Edu-API and Caliper Analytics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A3B4-D56B-2EF9-696D-C581FFC62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E2D1-E7F8-6830-CB36-8D53D833C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50D99-022C-C611-D2CD-6641B67551DE}"/>
              </a:ext>
            </a:extLst>
          </p:cNvPr>
          <p:cNvSpPr>
            <a:spLocks noGrp="1"/>
          </p:cNvSpPr>
          <p:nvPr>
            <p:ph type="body" idx="1"/>
          </p:nvPr>
        </p:nvSpPr>
        <p:spPr/>
        <p:txBody>
          <a:bodyPr/>
          <a:lstStyle/>
          <a:p>
            <a:r>
              <a:rPr lang="en-US" dirty="0"/>
              <a:t>Now let’s talk about what makes our platform different</a:t>
            </a:r>
          </a:p>
          <a:p>
            <a:endParaRPr lang="en-US" dirty="0"/>
          </a:p>
          <a:p>
            <a:r>
              <a:rPr lang="en-US" dirty="0"/>
              <a:t>Our A4L platform is designed to be scalable and ready to use. At the current stage, we are using our pipeline for approximately 40 classes across cycle 1 (spring 2022) to cycle 8 (summer 2024) from 5 institutes. </a:t>
            </a:r>
          </a:p>
          <a:p>
            <a:endParaRPr lang="en-US" dirty="0"/>
          </a:p>
          <a:p>
            <a:r>
              <a:rPr lang="en-US" dirty="0"/>
              <a:t>The platform is equipped with the features as I mentioned in the previous slide. </a:t>
            </a:r>
          </a:p>
          <a:p>
            <a:endParaRPr lang="en-US" dirty="0"/>
          </a:p>
          <a:p>
            <a:r>
              <a:rPr lang="en-US" dirty="0"/>
              <a:t>In future stage, we are aiming to use our platform in many classes in many more institute with an add on of having the features such as data analytics, personalization, visualization and dashboard</a:t>
            </a:r>
          </a:p>
        </p:txBody>
      </p:sp>
      <p:sp>
        <p:nvSpPr>
          <p:cNvPr id="4" name="Slide Number Placeholder 3">
            <a:extLst>
              <a:ext uri="{FF2B5EF4-FFF2-40B4-BE49-F238E27FC236}">
                <a16:creationId xmlns:a16="http://schemas.microsoft.com/office/drawing/2014/main" id="{8AF44B63-CDAE-2DDB-B279-3DA1E9BE1393}"/>
              </a:ext>
            </a:extLst>
          </p:cNvPr>
          <p:cNvSpPr>
            <a:spLocks noGrp="1"/>
          </p:cNvSpPr>
          <p:nvPr>
            <p:ph type="sldNum" sz="quarter" idx="5"/>
          </p:nvPr>
        </p:nvSpPr>
        <p:spPr/>
        <p:txBody>
          <a:bodyPr/>
          <a:lstStyle/>
          <a:p>
            <a:fld id="{0851B582-0CD6-4F49-A266-35E038351F5F}" type="slidenum">
              <a:rPr lang="en-US" smtClean="0"/>
              <a:t>7</a:t>
            </a:fld>
            <a:endParaRPr lang="en-US"/>
          </a:p>
        </p:txBody>
      </p:sp>
    </p:spTree>
    <p:extLst>
      <p:ext uri="{BB962C8B-B14F-4D97-AF65-F5344CB8AC3E}">
        <p14:creationId xmlns:p14="http://schemas.microsoft.com/office/powerpoint/2010/main" val="199927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F645F-E493-B76D-8FC6-7A4B2302D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339E5-D3CB-6232-3CD6-D14516F25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991B4-80B8-8969-3C58-89E9AFC2C601}"/>
              </a:ext>
            </a:extLst>
          </p:cNvPr>
          <p:cNvSpPr>
            <a:spLocks noGrp="1"/>
          </p:cNvSpPr>
          <p:nvPr>
            <p:ph type="body" idx="1"/>
          </p:nvPr>
        </p:nvSpPr>
        <p:spPr/>
        <p:txBody>
          <a:bodyPr/>
          <a:lstStyle/>
          <a:p>
            <a:r>
              <a:rPr lang="en-US" dirty="0"/>
              <a:t>Like I mentioned earlier, the analytics work is ongoing. Here we show how we approach analytics –</a:t>
            </a:r>
          </a:p>
          <a:p>
            <a:pPr marL="228600" indent="-228600">
              <a:buAutoNum type="arabicPeriod"/>
            </a:pPr>
            <a:r>
              <a:rPr lang="en-US" dirty="0"/>
              <a:t>Our work is driven by issue-hypothesis approach</a:t>
            </a:r>
          </a:p>
          <a:p>
            <a:pPr marL="228600" indent="-228600">
              <a:buAutoNum type="arabicPeriod"/>
            </a:pPr>
            <a:r>
              <a:rPr lang="en-US" dirty="0"/>
              <a:t>We focused on combined data sources</a:t>
            </a:r>
          </a:p>
          <a:p>
            <a:pPr marL="228600" indent="-228600">
              <a:buAutoNum type="arabicPeriod"/>
            </a:pPr>
            <a:r>
              <a:rPr lang="en-US" dirty="0"/>
              <a:t>Then we perform the hypothesis testing </a:t>
            </a:r>
          </a:p>
        </p:txBody>
      </p:sp>
      <p:sp>
        <p:nvSpPr>
          <p:cNvPr id="4" name="Slide Number Placeholder 3">
            <a:extLst>
              <a:ext uri="{FF2B5EF4-FFF2-40B4-BE49-F238E27FC236}">
                <a16:creationId xmlns:a16="http://schemas.microsoft.com/office/drawing/2014/main" id="{FE415035-6F22-8AD1-092C-355E15E46ED4}"/>
              </a:ext>
            </a:extLst>
          </p:cNvPr>
          <p:cNvSpPr>
            <a:spLocks noGrp="1"/>
          </p:cNvSpPr>
          <p:nvPr>
            <p:ph type="sldNum" sz="quarter" idx="5"/>
          </p:nvPr>
        </p:nvSpPr>
        <p:spPr/>
        <p:txBody>
          <a:bodyPr/>
          <a:lstStyle/>
          <a:p>
            <a:fld id="{0851B582-0CD6-4F49-A266-35E038351F5F}" type="slidenum">
              <a:rPr lang="en-US" smtClean="0"/>
              <a:t>8</a:t>
            </a:fld>
            <a:endParaRPr lang="en-US"/>
          </a:p>
        </p:txBody>
      </p:sp>
    </p:spTree>
    <p:extLst>
      <p:ext uri="{BB962C8B-B14F-4D97-AF65-F5344CB8AC3E}">
        <p14:creationId xmlns:p14="http://schemas.microsoft.com/office/powerpoint/2010/main" val="377002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A3B4-D56B-2EF9-696D-C581FFC62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E2D1-E7F8-6830-CB36-8D53D833C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50D99-022C-C611-D2CD-6641B67551DE}"/>
              </a:ext>
            </a:extLst>
          </p:cNvPr>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this brings us to our next steps beyond improving the data engine and performing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meso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learning analysis.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we show the high level process of our next step.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meso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learning analytics will ingest the data from the data engine then produce the outputs that will be used to create the visualization and dashboard to support various types of users such as teachers, learners and researchers</a:t>
            </a:r>
          </a:p>
        </p:txBody>
      </p:sp>
      <p:sp>
        <p:nvSpPr>
          <p:cNvPr id="4" name="Slide Number Placeholder 3">
            <a:extLst>
              <a:ext uri="{FF2B5EF4-FFF2-40B4-BE49-F238E27FC236}">
                <a16:creationId xmlns:a16="http://schemas.microsoft.com/office/drawing/2014/main" id="{8AF44B63-CDAE-2DDB-B279-3DA1E9BE1393}"/>
              </a:ext>
            </a:extLst>
          </p:cNvPr>
          <p:cNvSpPr>
            <a:spLocks noGrp="1"/>
          </p:cNvSpPr>
          <p:nvPr>
            <p:ph type="sldNum" sz="quarter" idx="5"/>
          </p:nvPr>
        </p:nvSpPr>
        <p:spPr/>
        <p:txBody>
          <a:bodyPr/>
          <a:lstStyle/>
          <a:p>
            <a:fld id="{0851B582-0CD6-4F49-A266-35E038351F5F}" type="slidenum">
              <a:rPr lang="en-US" smtClean="0"/>
              <a:t>9</a:t>
            </a:fld>
            <a:endParaRPr lang="en-US"/>
          </a:p>
        </p:txBody>
      </p:sp>
    </p:spTree>
    <p:extLst>
      <p:ext uri="{BB962C8B-B14F-4D97-AF65-F5344CB8AC3E}">
        <p14:creationId xmlns:p14="http://schemas.microsoft.com/office/powerpoint/2010/main" val="4209076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aloe front slide">
    <p:spTree>
      <p:nvGrpSpPr>
        <p:cNvPr id="1" name=""/>
        <p:cNvGrpSpPr/>
        <p:nvPr/>
      </p:nvGrpSpPr>
      <p:grpSpPr>
        <a:xfrm>
          <a:off x="0" y="0"/>
          <a:ext cx="0" cy="0"/>
          <a:chOff x="0" y="0"/>
          <a:chExt cx="0" cy="0"/>
        </a:xfrm>
      </p:grpSpPr>
      <p:pic>
        <p:nvPicPr>
          <p:cNvPr id="5" name="Picture 4" descr="A picture containing text, logo, screenshot, font&#10;&#10;Description automatically generated">
            <a:extLst>
              <a:ext uri="{FF2B5EF4-FFF2-40B4-BE49-F238E27FC236}">
                <a16:creationId xmlns:a16="http://schemas.microsoft.com/office/drawing/2014/main" id="{642AB46E-39E8-0B13-A55C-8E4E136A27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B9897CC9-1235-BA03-883B-53D282F4DC08}"/>
              </a:ext>
            </a:extLst>
          </p:cNvPr>
          <p:cNvSpPr>
            <a:spLocks noGrp="1"/>
          </p:cNvSpPr>
          <p:nvPr>
            <p:ph type="subTitle" idx="1" hasCustomPrompt="1"/>
          </p:nvPr>
        </p:nvSpPr>
        <p:spPr>
          <a:xfrm>
            <a:off x="0" y="4729481"/>
            <a:ext cx="12192000" cy="321944"/>
          </a:xfrm>
        </p:spPr>
        <p:txBody>
          <a:bodyPr>
            <a:noAutofit/>
          </a:bodyPr>
          <a:lstStyle>
            <a:lvl1pPr marL="0" indent="0" algn="ctr">
              <a:buNone/>
              <a:defRPr sz="1800">
                <a:solidFill>
                  <a:srgbClr val="003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a:t>
            </a:r>
          </a:p>
        </p:txBody>
      </p:sp>
      <p:sp>
        <p:nvSpPr>
          <p:cNvPr id="10" name="Subtitle 2">
            <a:extLst>
              <a:ext uri="{FF2B5EF4-FFF2-40B4-BE49-F238E27FC236}">
                <a16:creationId xmlns:a16="http://schemas.microsoft.com/office/drawing/2014/main" id="{334062FC-7DA7-ABE1-345C-C857A77B51C3}"/>
              </a:ext>
            </a:extLst>
          </p:cNvPr>
          <p:cNvSpPr txBox="1">
            <a:spLocks/>
          </p:cNvSpPr>
          <p:nvPr userDrawn="1"/>
        </p:nvSpPr>
        <p:spPr>
          <a:xfrm>
            <a:off x="0" y="5176415"/>
            <a:ext cx="12192000" cy="3847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a:solidFill>
                <a:schemeClr val="bg2">
                  <a:lumMod val="90000"/>
                </a:schemeClr>
              </a:solidFill>
            </a:endParaRPr>
          </a:p>
        </p:txBody>
      </p:sp>
      <p:sp>
        <p:nvSpPr>
          <p:cNvPr id="9" name="Text Placeholder 2">
            <a:extLst>
              <a:ext uri="{FF2B5EF4-FFF2-40B4-BE49-F238E27FC236}">
                <a16:creationId xmlns:a16="http://schemas.microsoft.com/office/drawing/2014/main" id="{00EA384B-FE0F-00AB-81BA-50138F8A853E}"/>
              </a:ext>
            </a:extLst>
          </p:cNvPr>
          <p:cNvSpPr>
            <a:spLocks noGrp="1"/>
          </p:cNvSpPr>
          <p:nvPr>
            <p:ph type="body" idx="10" hasCustomPrompt="1"/>
          </p:nvPr>
        </p:nvSpPr>
        <p:spPr>
          <a:xfrm>
            <a:off x="0" y="5051426"/>
            <a:ext cx="12192000" cy="321944"/>
          </a:xfrm>
        </p:spPr>
        <p:txBody>
          <a:bodyPr>
            <a:noAutofit/>
          </a:bodyPr>
          <a:lstStyle>
            <a:lvl1pPr marL="0" indent="0" algn="ctr">
              <a:buNone/>
              <a:defRPr sz="1800">
                <a:solidFill>
                  <a:schemeClr val="accent6">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228644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ialoe picture with cap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E99F-BE65-BCE4-6E1E-818B319EBB09}"/>
              </a:ext>
            </a:extLst>
          </p:cNvPr>
          <p:cNvSpPr>
            <a:spLocks noGrp="1"/>
          </p:cNvSpPr>
          <p:nvPr>
            <p:ph type="title"/>
          </p:nvPr>
        </p:nvSpPr>
        <p:spPr>
          <a:xfrm>
            <a:off x="839788" y="1138988"/>
            <a:ext cx="3932237" cy="91841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DC4720-77DF-AA4A-7D5E-2E828032CD5E}"/>
              </a:ext>
            </a:extLst>
          </p:cNvPr>
          <p:cNvSpPr>
            <a:spLocks noGrp="1"/>
          </p:cNvSpPr>
          <p:nvPr>
            <p:ph type="pic" idx="1"/>
          </p:nvPr>
        </p:nvSpPr>
        <p:spPr>
          <a:xfrm>
            <a:off x="5183188" y="1138988"/>
            <a:ext cx="6172200" cy="4722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A6DF22-8C7A-D515-15DD-5CA5B3A17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346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aloe partner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B087-22A6-D6C4-067D-36410D477513}"/>
              </a:ext>
            </a:extLst>
          </p:cNvPr>
          <p:cNvSpPr>
            <a:spLocks noGrp="1"/>
          </p:cNvSpPr>
          <p:nvPr>
            <p:ph type="title" hasCustomPrompt="1"/>
          </p:nvPr>
        </p:nvSpPr>
        <p:spPr>
          <a:xfrm>
            <a:off x="200042" y="193905"/>
            <a:ext cx="9768417" cy="544513"/>
          </a:xfrm>
        </p:spPr>
        <p:txBody>
          <a:bodyPr/>
          <a:lstStyle/>
          <a:p>
            <a:r>
              <a:rPr lang="en-US"/>
              <a:t>Partners</a:t>
            </a:r>
          </a:p>
        </p:txBody>
      </p:sp>
      <p:pic>
        <p:nvPicPr>
          <p:cNvPr id="4" name="Picture 3" descr="A blue and red text on a black background&#10;&#10;Description automatically generated with low confidence">
            <a:extLst>
              <a:ext uri="{FF2B5EF4-FFF2-40B4-BE49-F238E27FC236}">
                <a16:creationId xmlns:a16="http://schemas.microsoft.com/office/drawing/2014/main" id="{8C50C4E9-FF64-7770-149E-5F6DC3C13B5C}"/>
              </a:ext>
            </a:extLst>
          </p:cNvPr>
          <p:cNvPicPr>
            <a:picLocks noChangeAspect="1"/>
          </p:cNvPicPr>
          <p:nvPr userDrawn="1"/>
        </p:nvPicPr>
        <p:blipFill>
          <a:blip r:embed="rId2"/>
          <a:stretch>
            <a:fillRect/>
          </a:stretch>
        </p:blipFill>
        <p:spPr>
          <a:xfrm>
            <a:off x="7310263" y="2703583"/>
            <a:ext cx="2941205" cy="777785"/>
          </a:xfrm>
          <a:prstGeom prst="rect">
            <a:avLst/>
          </a:prstGeom>
        </p:spPr>
      </p:pic>
      <p:pic>
        <p:nvPicPr>
          <p:cNvPr id="6" name="Picture 5" descr="A picture containing purple, colorfulness, violet&#10;&#10;Description automatically generated">
            <a:extLst>
              <a:ext uri="{FF2B5EF4-FFF2-40B4-BE49-F238E27FC236}">
                <a16:creationId xmlns:a16="http://schemas.microsoft.com/office/drawing/2014/main" id="{2DEBC9D1-110D-51BD-0E91-BD913AF68332}"/>
              </a:ext>
            </a:extLst>
          </p:cNvPr>
          <p:cNvPicPr>
            <a:picLocks noChangeAspect="1"/>
          </p:cNvPicPr>
          <p:nvPr userDrawn="1"/>
        </p:nvPicPr>
        <p:blipFill>
          <a:blip r:embed="rId3"/>
          <a:stretch>
            <a:fillRect/>
          </a:stretch>
        </p:blipFill>
        <p:spPr>
          <a:xfrm>
            <a:off x="6988122" y="4111379"/>
            <a:ext cx="2950044" cy="1659400"/>
          </a:xfrm>
          <a:prstGeom prst="rect">
            <a:avLst/>
          </a:prstGeom>
        </p:spPr>
      </p:pic>
      <p:pic>
        <p:nvPicPr>
          <p:cNvPr id="8" name="Picture 7" descr="A blue text on a black background&#10;&#10;Description automatically generated with medium confidence">
            <a:extLst>
              <a:ext uri="{FF2B5EF4-FFF2-40B4-BE49-F238E27FC236}">
                <a16:creationId xmlns:a16="http://schemas.microsoft.com/office/drawing/2014/main" id="{246474E1-2A88-9915-EA30-077DAA814F6D}"/>
              </a:ext>
            </a:extLst>
          </p:cNvPr>
          <p:cNvPicPr>
            <a:picLocks noChangeAspect="1"/>
          </p:cNvPicPr>
          <p:nvPr userDrawn="1"/>
        </p:nvPicPr>
        <p:blipFill>
          <a:blip r:embed="rId4"/>
          <a:stretch>
            <a:fillRect/>
          </a:stretch>
        </p:blipFill>
        <p:spPr>
          <a:xfrm>
            <a:off x="7058529" y="3818135"/>
            <a:ext cx="2955383" cy="686895"/>
          </a:xfrm>
          <a:prstGeom prst="rect">
            <a:avLst/>
          </a:prstGeom>
        </p:spPr>
      </p:pic>
      <p:pic>
        <p:nvPicPr>
          <p:cNvPr id="10" name="Picture 9" descr="A blue and red logo&#10;&#10;Description automatically generated with low confidence">
            <a:extLst>
              <a:ext uri="{FF2B5EF4-FFF2-40B4-BE49-F238E27FC236}">
                <a16:creationId xmlns:a16="http://schemas.microsoft.com/office/drawing/2014/main" id="{4D034202-C941-9F70-F125-0E37DA254A8C}"/>
              </a:ext>
            </a:extLst>
          </p:cNvPr>
          <p:cNvPicPr>
            <a:picLocks noChangeAspect="1"/>
          </p:cNvPicPr>
          <p:nvPr userDrawn="1"/>
        </p:nvPicPr>
        <p:blipFill>
          <a:blip r:embed="rId5"/>
          <a:stretch>
            <a:fillRect/>
          </a:stretch>
        </p:blipFill>
        <p:spPr>
          <a:xfrm>
            <a:off x="2287279" y="2791273"/>
            <a:ext cx="1642537" cy="1340036"/>
          </a:xfrm>
          <a:prstGeom prst="rect">
            <a:avLst/>
          </a:prstGeom>
        </p:spPr>
      </p:pic>
      <p:pic>
        <p:nvPicPr>
          <p:cNvPr id="12" name="Picture 11" descr="A picture containing text, font, graphics, logo&#10;&#10;Description automatically generated">
            <a:extLst>
              <a:ext uri="{FF2B5EF4-FFF2-40B4-BE49-F238E27FC236}">
                <a16:creationId xmlns:a16="http://schemas.microsoft.com/office/drawing/2014/main" id="{F93CBB2B-A96A-3A8B-96B7-FC8DBC660262}"/>
              </a:ext>
            </a:extLst>
          </p:cNvPr>
          <p:cNvPicPr>
            <a:picLocks noChangeAspect="1"/>
          </p:cNvPicPr>
          <p:nvPr userDrawn="1"/>
        </p:nvPicPr>
        <p:blipFill>
          <a:blip r:embed="rId6"/>
          <a:stretch>
            <a:fillRect/>
          </a:stretch>
        </p:blipFill>
        <p:spPr>
          <a:xfrm>
            <a:off x="1531610" y="1667375"/>
            <a:ext cx="1642536" cy="1642536"/>
          </a:xfrm>
          <a:prstGeom prst="rect">
            <a:avLst/>
          </a:prstGeom>
        </p:spPr>
      </p:pic>
      <p:pic>
        <p:nvPicPr>
          <p:cNvPr id="14" name="Picture 13" descr="A black text on a black background&#10;&#10;Description automatically generated with low confidence">
            <a:extLst>
              <a:ext uri="{FF2B5EF4-FFF2-40B4-BE49-F238E27FC236}">
                <a16:creationId xmlns:a16="http://schemas.microsoft.com/office/drawing/2014/main" id="{C5698010-A040-1C47-A7CF-913237BF6BF7}"/>
              </a:ext>
            </a:extLst>
          </p:cNvPr>
          <p:cNvPicPr>
            <a:picLocks noChangeAspect="1"/>
          </p:cNvPicPr>
          <p:nvPr userDrawn="1"/>
        </p:nvPicPr>
        <p:blipFill>
          <a:blip r:embed="rId7"/>
          <a:stretch>
            <a:fillRect/>
          </a:stretch>
        </p:blipFill>
        <p:spPr>
          <a:xfrm>
            <a:off x="3502777" y="1638928"/>
            <a:ext cx="2213097" cy="1244867"/>
          </a:xfrm>
          <a:prstGeom prst="rect">
            <a:avLst/>
          </a:prstGeom>
        </p:spPr>
      </p:pic>
      <p:pic>
        <p:nvPicPr>
          <p:cNvPr id="16" name="Picture 15" descr="A picture containing screenshot, black&#10;&#10;Description automatically generated">
            <a:extLst>
              <a:ext uri="{FF2B5EF4-FFF2-40B4-BE49-F238E27FC236}">
                <a16:creationId xmlns:a16="http://schemas.microsoft.com/office/drawing/2014/main" id="{58FAE8CD-019D-E849-C32B-FE6C975EB511}"/>
              </a:ext>
            </a:extLst>
          </p:cNvPr>
          <p:cNvPicPr>
            <a:picLocks noChangeAspect="1"/>
          </p:cNvPicPr>
          <p:nvPr userDrawn="1"/>
        </p:nvPicPr>
        <p:blipFill>
          <a:blip r:embed="rId8"/>
          <a:stretch>
            <a:fillRect/>
          </a:stretch>
        </p:blipFill>
        <p:spPr>
          <a:xfrm>
            <a:off x="4226854" y="4249960"/>
            <a:ext cx="2075337" cy="823208"/>
          </a:xfrm>
          <a:prstGeom prst="rect">
            <a:avLst/>
          </a:prstGeom>
        </p:spPr>
      </p:pic>
      <p:pic>
        <p:nvPicPr>
          <p:cNvPr id="18" name="Picture 17" descr="Blue letters on a black background&#10;&#10;Description automatically generated with medium confidence">
            <a:extLst>
              <a:ext uri="{FF2B5EF4-FFF2-40B4-BE49-F238E27FC236}">
                <a16:creationId xmlns:a16="http://schemas.microsoft.com/office/drawing/2014/main" id="{2B5DDEFE-4F3A-B5CB-6733-763C15EDDF10}"/>
              </a:ext>
            </a:extLst>
          </p:cNvPr>
          <p:cNvPicPr>
            <a:picLocks noChangeAspect="1"/>
          </p:cNvPicPr>
          <p:nvPr userDrawn="1"/>
        </p:nvPicPr>
        <p:blipFill>
          <a:blip r:embed="rId9"/>
          <a:stretch>
            <a:fillRect/>
          </a:stretch>
        </p:blipFill>
        <p:spPr>
          <a:xfrm>
            <a:off x="6057946" y="1998368"/>
            <a:ext cx="2097388" cy="686895"/>
          </a:xfrm>
          <a:prstGeom prst="rect">
            <a:avLst/>
          </a:prstGeom>
        </p:spPr>
      </p:pic>
      <p:pic>
        <p:nvPicPr>
          <p:cNvPr id="20" name="Picture 19" descr="A picture containing text, font, logo, symbol&#10;&#10;Description automatically generated">
            <a:extLst>
              <a:ext uri="{FF2B5EF4-FFF2-40B4-BE49-F238E27FC236}">
                <a16:creationId xmlns:a16="http://schemas.microsoft.com/office/drawing/2014/main" id="{5BDE02F4-C919-4B56-D80A-31FDDC9F843F}"/>
              </a:ext>
            </a:extLst>
          </p:cNvPr>
          <p:cNvPicPr>
            <a:picLocks noChangeAspect="1"/>
          </p:cNvPicPr>
          <p:nvPr userDrawn="1"/>
        </p:nvPicPr>
        <p:blipFill>
          <a:blip r:embed="rId10"/>
          <a:stretch>
            <a:fillRect/>
          </a:stretch>
        </p:blipFill>
        <p:spPr>
          <a:xfrm>
            <a:off x="4479472" y="3026085"/>
            <a:ext cx="2597544" cy="859084"/>
          </a:xfrm>
          <a:prstGeom prst="rect">
            <a:avLst/>
          </a:prstGeom>
        </p:spPr>
      </p:pic>
      <p:pic>
        <p:nvPicPr>
          <p:cNvPr id="22" name="Picture 21" descr="Black text on a black background&#10;&#10;Description automatically generated with medium confidence">
            <a:extLst>
              <a:ext uri="{FF2B5EF4-FFF2-40B4-BE49-F238E27FC236}">
                <a16:creationId xmlns:a16="http://schemas.microsoft.com/office/drawing/2014/main" id="{43977A1D-521F-5CEB-D76A-5DFBE0CA893E}"/>
              </a:ext>
            </a:extLst>
          </p:cNvPr>
          <p:cNvPicPr>
            <a:picLocks noChangeAspect="1"/>
          </p:cNvPicPr>
          <p:nvPr userDrawn="1"/>
        </p:nvPicPr>
        <p:blipFill>
          <a:blip r:embed="rId11"/>
          <a:stretch>
            <a:fillRect/>
          </a:stretch>
        </p:blipFill>
        <p:spPr>
          <a:xfrm>
            <a:off x="1531610" y="4431808"/>
            <a:ext cx="2075338" cy="450737"/>
          </a:xfrm>
          <a:prstGeom prst="rect">
            <a:avLst/>
          </a:prstGeom>
        </p:spPr>
      </p:pic>
      <p:pic>
        <p:nvPicPr>
          <p:cNvPr id="24" name="Picture 23" descr="A black text on a black background&#10;&#10;Description automatically generated with medium confidence">
            <a:extLst>
              <a:ext uri="{FF2B5EF4-FFF2-40B4-BE49-F238E27FC236}">
                <a16:creationId xmlns:a16="http://schemas.microsoft.com/office/drawing/2014/main" id="{DA1BAE2D-4F91-7141-4F46-395EAB35F674}"/>
              </a:ext>
            </a:extLst>
          </p:cNvPr>
          <p:cNvPicPr>
            <a:picLocks noChangeAspect="1"/>
          </p:cNvPicPr>
          <p:nvPr userDrawn="1"/>
        </p:nvPicPr>
        <p:blipFill>
          <a:blip r:embed="rId12"/>
          <a:stretch>
            <a:fillRect/>
          </a:stretch>
        </p:blipFill>
        <p:spPr>
          <a:xfrm>
            <a:off x="8382137" y="1955409"/>
            <a:ext cx="1784047" cy="712380"/>
          </a:xfrm>
          <a:prstGeom prst="rect">
            <a:avLst/>
          </a:prstGeom>
        </p:spPr>
      </p:pic>
    </p:spTree>
    <p:extLst>
      <p:ext uri="{BB962C8B-B14F-4D97-AF65-F5344CB8AC3E}">
        <p14:creationId xmlns:p14="http://schemas.microsoft.com/office/powerpoint/2010/main" val="48295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alo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6819-2435-FC4A-6D29-C7B0C025A0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71C8D-A6FB-A54D-4428-FDEDAEF21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9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alo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0847-77EC-B0EA-D97B-26946B032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A731A8-AD9B-48FD-0239-F516B743A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782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ialoe 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365B-6E41-E4A8-F63B-B768FBD9B6DE}"/>
              </a:ext>
            </a:extLst>
          </p:cNvPr>
          <p:cNvSpPr>
            <a:spLocks noGrp="1"/>
          </p:cNvSpPr>
          <p:nvPr>
            <p:ph type="title"/>
          </p:nvPr>
        </p:nvSpPr>
        <p:spPr>
          <a:xfrm>
            <a:off x="831850" y="126055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0BA15-0C67-FF89-58E4-68C1AC84BFB8}"/>
              </a:ext>
            </a:extLst>
          </p:cNvPr>
          <p:cNvSpPr>
            <a:spLocks noGrp="1"/>
          </p:cNvSpPr>
          <p:nvPr>
            <p:ph type="body" idx="1"/>
          </p:nvPr>
        </p:nvSpPr>
        <p:spPr>
          <a:xfrm>
            <a:off x="831850" y="433279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6876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aialoe two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5996-7348-863E-74A0-60F53896E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82F30-8859-D7C8-64EC-C564289DA9CD}"/>
              </a:ext>
            </a:extLst>
          </p:cNvPr>
          <p:cNvSpPr>
            <a:spLocks noGrp="1"/>
          </p:cNvSpPr>
          <p:nvPr>
            <p:ph sz="half" idx="1"/>
          </p:nvPr>
        </p:nvSpPr>
        <p:spPr>
          <a:xfrm>
            <a:off x="838200" y="1825625"/>
            <a:ext cx="5181600" cy="3981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DE978-D346-16D5-6185-16D53B04BA31}"/>
              </a:ext>
            </a:extLst>
          </p:cNvPr>
          <p:cNvSpPr>
            <a:spLocks noGrp="1"/>
          </p:cNvSpPr>
          <p:nvPr>
            <p:ph sz="half" idx="2"/>
          </p:nvPr>
        </p:nvSpPr>
        <p:spPr>
          <a:xfrm>
            <a:off x="6172200" y="1825625"/>
            <a:ext cx="5181600" cy="3981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88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aialoe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6FF5-C2F6-2501-35D8-6A366DCE7BB0}"/>
              </a:ext>
            </a:extLst>
          </p:cNvPr>
          <p:cNvSpPr>
            <a:spLocks noGrp="1"/>
          </p:cNvSpPr>
          <p:nvPr>
            <p:ph type="title"/>
          </p:nvPr>
        </p:nvSpPr>
        <p:spPr>
          <a:xfrm>
            <a:off x="198104" y="-19634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A961-F853-2122-6896-1F89A3CB2E20}"/>
              </a:ext>
            </a:extLst>
          </p:cNvPr>
          <p:cNvSpPr>
            <a:spLocks noGrp="1"/>
          </p:cNvSpPr>
          <p:nvPr>
            <p:ph type="body" idx="1"/>
          </p:nvPr>
        </p:nvSpPr>
        <p:spPr>
          <a:xfrm>
            <a:off x="836612" y="112921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9E13C-83B8-19E5-F2A9-2565ED93EF64}"/>
              </a:ext>
            </a:extLst>
          </p:cNvPr>
          <p:cNvSpPr>
            <a:spLocks noGrp="1"/>
          </p:cNvSpPr>
          <p:nvPr>
            <p:ph sz="half" idx="2"/>
          </p:nvPr>
        </p:nvSpPr>
        <p:spPr>
          <a:xfrm>
            <a:off x="836612" y="215223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B0D777-4AD4-BDA9-34BB-54636E7D2801}"/>
              </a:ext>
            </a:extLst>
          </p:cNvPr>
          <p:cNvSpPr>
            <a:spLocks noGrp="1"/>
          </p:cNvSpPr>
          <p:nvPr>
            <p:ph type="body" sz="quarter" idx="3"/>
          </p:nvPr>
        </p:nvSpPr>
        <p:spPr>
          <a:xfrm>
            <a:off x="6096000" y="112921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A03628-ADD0-9A5E-C32E-7436C72AF15E}"/>
              </a:ext>
            </a:extLst>
          </p:cNvPr>
          <p:cNvSpPr>
            <a:spLocks noGrp="1"/>
          </p:cNvSpPr>
          <p:nvPr>
            <p:ph sz="quarter" idx="4"/>
          </p:nvPr>
        </p:nvSpPr>
        <p:spPr>
          <a:xfrm>
            <a:off x="6170612" y="215223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96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ialoe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B06C-8C35-8BE7-9C2A-04312B622D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08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ialo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0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aloe content with captio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D0BE7-6E63-9559-0BE3-686F3FF73746}"/>
              </a:ext>
            </a:extLst>
          </p:cNvPr>
          <p:cNvSpPr>
            <a:spLocks noGrp="1"/>
          </p:cNvSpPr>
          <p:nvPr>
            <p:ph idx="1"/>
          </p:nvPr>
        </p:nvSpPr>
        <p:spPr>
          <a:xfrm>
            <a:off x="5183188" y="1219200"/>
            <a:ext cx="6172200" cy="4641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2AF4F-3781-C17D-7CA1-C92EA05C7DF7}"/>
              </a:ext>
            </a:extLst>
          </p:cNvPr>
          <p:cNvSpPr>
            <a:spLocks noGrp="1"/>
          </p:cNvSpPr>
          <p:nvPr>
            <p:ph type="body" sz="half" idx="2"/>
          </p:nvPr>
        </p:nvSpPr>
        <p:spPr>
          <a:xfrm>
            <a:off x="839788" y="2791326"/>
            <a:ext cx="3932237" cy="30776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889A8173-C7A3-BE33-6063-AC8B2FEA0D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418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screen shot of a computer&#10;&#10;Description automatically generated with low confidence">
            <a:extLst>
              <a:ext uri="{FF2B5EF4-FFF2-40B4-BE49-F238E27FC236}">
                <a16:creationId xmlns:a16="http://schemas.microsoft.com/office/drawing/2014/main" id="{CB67DECD-9417-3C58-EF86-BC344A8CFED3}"/>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389615F-61EA-7AA8-2A83-2711F8C81D33}"/>
              </a:ext>
            </a:extLst>
          </p:cNvPr>
          <p:cNvSpPr>
            <a:spLocks noGrp="1"/>
          </p:cNvSpPr>
          <p:nvPr>
            <p:ph type="title"/>
          </p:nvPr>
        </p:nvSpPr>
        <p:spPr>
          <a:xfrm>
            <a:off x="200042" y="193905"/>
            <a:ext cx="9768417" cy="5445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A11BB8-ABD6-2DDF-251A-3877D76826AB}"/>
              </a:ext>
            </a:extLst>
          </p:cNvPr>
          <p:cNvSpPr>
            <a:spLocks noGrp="1"/>
          </p:cNvSpPr>
          <p:nvPr>
            <p:ph type="body" idx="1"/>
          </p:nvPr>
        </p:nvSpPr>
        <p:spPr>
          <a:xfrm>
            <a:off x="34787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131976"/>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5712F3-776A-BC8F-9E7C-992485F53923}"/>
              </a:ext>
            </a:extLst>
          </p:cNvPr>
          <p:cNvSpPr>
            <a:spLocks noGrp="1"/>
          </p:cNvSpPr>
          <p:nvPr>
            <p:ph type="subTitle" idx="1"/>
          </p:nvPr>
        </p:nvSpPr>
        <p:spPr/>
        <p:txBody>
          <a:bodyPr vert="horz" lIns="91440" tIns="45720" rIns="91440" bIns="45720" rtlCol="0" anchor="t">
            <a:noAutofit/>
          </a:bodyPr>
          <a:lstStyle/>
          <a:p>
            <a:r>
              <a:rPr lang="en-US" sz="2400" dirty="0">
                <a:latin typeface="Arial"/>
                <a:cs typeface="Arial"/>
              </a:rPr>
              <a:t>                     A4L (Architecture for Learning)</a:t>
            </a:r>
            <a:endParaRPr lang="en-US" dirty="0"/>
          </a:p>
          <a:p>
            <a:endParaRPr lang="en-US" dirty="0"/>
          </a:p>
        </p:txBody>
      </p:sp>
      <p:sp>
        <p:nvSpPr>
          <p:cNvPr id="3" name="Text Placeholder 2">
            <a:extLst>
              <a:ext uri="{FF2B5EF4-FFF2-40B4-BE49-F238E27FC236}">
                <a16:creationId xmlns:a16="http://schemas.microsoft.com/office/drawing/2014/main" id="{45CA304F-D1B2-5F40-1F7B-9C5CF84D1592}"/>
              </a:ext>
            </a:extLst>
          </p:cNvPr>
          <p:cNvSpPr>
            <a:spLocks noGrp="1"/>
          </p:cNvSpPr>
          <p:nvPr>
            <p:ph type="body" idx="10"/>
          </p:nvPr>
        </p:nvSpPr>
        <p:spPr/>
        <p:txBody>
          <a:bodyPr vert="horz" lIns="91440" tIns="45720" rIns="91440" bIns="45720" rtlCol="0" anchor="t">
            <a:noAutofit/>
          </a:bodyPr>
          <a:lstStyle/>
          <a:p>
            <a:r>
              <a:rPr lang="en-US" dirty="0">
                <a:cs typeface="Calibri"/>
              </a:rPr>
              <a:t>                                         Ploy </a:t>
            </a:r>
            <a:r>
              <a:rPr lang="en-US" dirty="0" err="1">
                <a:cs typeface="Calibri"/>
              </a:rPr>
              <a:t>Thajchayapong</a:t>
            </a:r>
            <a:endParaRPr lang="en-US" dirty="0"/>
          </a:p>
        </p:txBody>
      </p:sp>
      <p:sp>
        <p:nvSpPr>
          <p:cNvPr id="4" name="TextBox 3">
            <a:extLst>
              <a:ext uri="{FF2B5EF4-FFF2-40B4-BE49-F238E27FC236}">
                <a16:creationId xmlns:a16="http://schemas.microsoft.com/office/drawing/2014/main" id="{D55004AD-F1A9-1750-2FAE-9ABF1C3655A4}"/>
              </a:ext>
            </a:extLst>
          </p:cNvPr>
          <p:cNvSpPr txBox="1"/>
          <p:nvPr/>
        </p:nvSpPr>
        <p:spPr>
          <a:xfrm>
            <a:off x="3890358" y="5669280"/>
            <a:ext cx="6891250" cy="261610"/>
          </a:xfrm>
          <a:prstGeom prst="rect">
            <a:avLst/>
          </a:prstGeom>
          <a:noFill/>
        </p:spPr>
        <p:txBody>
          <a:bodyPr wrap="square" rtlCol="0">
            <a:spAutoFit/>
          </a:bodyPr>
          <a:lstStyle/>
          <a:p>
            <a:r>
              <a:rPr lang="en-US" sz="1100" dirty="0"/>
              <a:t>Team: </a:t>
            </a:r>
            <a:r>
              <a:rPr lang="en-US" sz="1100" dirty="0" err="1"/>
              <a:t>Vrinda</a:t>
            </a:r>
            <a:r>
              <a:rPr lang="en-US" sz="1100" dirty="0"/>
              <a:t> Nandan, Harsh Sikka, Jared Gage, Michael Fryer, Hong Wen Tai, Matthew Patton, Gopal </a:t>
            </a:r>
            <a:r>
              <a:rPr lang="en-US" sz="1100" dirty="0" err="1"/>
              <a:t>Kalyanaraman</a:t>
            </a:r>
            <a:r>
              <a:rPr lang="en-US" sz="1100" dirty="0"/>
              <a:t> </a:t>
            </a:r>
          </a:p>
        </p:txBody>
      </p:sp>
    </p:spTree>
    <p:extLst>
      <p:ext uri="{BB962C8B-B14F-4D97-AF65-F5344CB8AC3E}">
        <p14:creationId xmlns:p14="http://schemas.microsoft.com/office/powerpoint/2010/main" val="278826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0DB7A-242D-928E-3E03-A7A621D80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E339A-89A7-80E0-D6A5-8AC5E1FF88BA}"/>
              </a:ext>
            </a:extLst>
          </p:cNvPr>
          <p:cNvSpPr>
            <a:spLocks noGrp="1"/>
          </p:cNvSpPr>
          <p:nvPr>
            <p:ph type="title"/>
          </p:nvPr>
        </p:nvSpPr>
        <p:spPr/>
        <p:txBody>
          <a:bodyPr>
            <a:normAutofit fontScale="90000"/>
          </a:bodyPr>
          <a:lstStyle/>
          <a:p>
            <a:r>
              <a:rPr lang="en-US" dirty="0"/>
              <a:t>Analytics module</a:t>
            </a:r>
          </a:p>
        </p:txBody>
      </p:sp>
      <p:sp>
        <p:nvSpPr>
          <p:cNvPr id="3" name="Content Placeholder 2">
            <a:extLst>
              <a:ext uri="{FF2B5EF4-FFF2-40B4-BE49-F238E27FC236}">
                <a16:creationId xmlns:a16="http://schemas.microsoft.com/office/drawing/2014/main" id="{9642E0B3-6741-AF0F-7B64-305405A08B91}"/>
              </a:ext>
            </a:extLst>
          </p:cNvPr>
          <p:cNvSpPr>
            <a:spLocks noGrp="1"/>
          </p:cNvSpPr>
          <p:nvPr>
            <p:ph idx="1"/>
          </p:nvPr>
        </p:nvSpPr>
        <p:spPr/>
        <p:txBody>
          <a:bodyPr vert="horz" lIns="91440" tIns="45720" rIns="91440" bIns="45720" rtlCol="0" anchor="t">
            <a:normAutofit/>
          </a:bodyPr>
          <a:lstStyle/>
          <a:p>
            <a:r>
              <a:rPr lang="en-US" dirty="0"/>
              <a:t>Aims to apply insights to tailor for teachers, learners and AI Agents</a:t>
            </a:r>
          </a:p>
        </p:txBody>
      </p:sp>
      <p:pic>
        <p:nvPicPr>
          <p:cNvPr id="1026" name="Picture 2" descr="A diagram of a teacher&amp;#39;s process&#10;&#10;Description automatically generated">
            <a:extLst>
              <a:ext uri="{FF2B5EF4-FFF2-40B4-BE49-F238E27FC236}">
                <a16:creationId xmlns:a16="http://schemas.microsoft.com/office/drawing/2014/main" id="{BD3F466A-C256-645C-9C32-90ABAF46D9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75"/>
          <a:stretch/>
        </p:blipFill>
        <p:spPr bwMode="auto">
          <a:xfrm>
            <a:off x="1575629" y="1963047"/>
            <a:ext cx="88632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6E4AC54B-1940-0D9A-3A40-ED21699680B1}"/>
              </a:ext>
            </a:extLst>
          </p:cNvPr>
          <p:cNvSpPr/>
          <p:nvPr/>
        </p:nvSpPr>
        <p:spPr>
          <a:xfrm>
            <a:off x="7737064" y="4509088"/>
            <a:ext cx="369331" cy="634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C5900-055D-5DD9-362D-8A2893FBA750}"/>
              </a:ext>
            </a:extLst>
          </p:cNvPr>
          <p:cNvSpPr>
            <a:spLocks noGrp="1"/>
          </p:cNvSpPr>
          <p:nvPr>
            <p:ph type="title"/>
          </p:nvPr>
        </p:nvSpPr>
        <p:spPr/>
        <p:txBody>
          <a:bodyPr>
            <a:normAutofit fontScale="90000"/>
          </a:bodyPr>
          <a:lstStyle/>
          <a:p>
            <a:r>
              <a:rPr lang="en-US" dirty="0"/>
              <a:t>A4L Data store for Learning framework</a:t>
            </a:r>
          </a:p>
        </p:txBody>
      </p:sp>
      <p:sp>
        <p:nvSpPr>
          <p:cNvPr id="4" name="Rectangle 3">
            <a:extLst>
              <a:ext uri="{FF2B5EF4-FFF2-40B4-BE49-F238E27FC236}">
                <a16:creationId xmlns:a16="http://schemas.microsoft.com/office/drawing/2014/main" id="{5AA35215-8C12-7AB2-DE95-4FD9C89AB28B}"/>
              </a:ext>
            </a:extLst>
          </p:cNvPr>
          <p:cNvSpPr/>
          <p:nvPr/>
        </p:nvSpPr>
        <p:spPr>
          <a:xfrm>
            <a:off x="405442" y="1500996"/>
            <a:ext cx="3029134" cy="1822067"/>
          </a:xfrm>
          <a:prstGeom prst="rect">
            <a:avLst/>
          </a:prstGeom>
          <a:noFill/>
          <a:ln w="41275">
            <a:solidFill>
              <a:schemeClr val="accent6">
                <a:lumMod val="40000"/>
                <a:lumOff val="6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C8BFA4-9385-9DA7-9AF8-917CD669F37C}"/>
              </a:ext>
            </a:extLst>
          </p:cNvPr>
          <p:cNvSpPr txBox="1"/>
          <p:nvPr/>
        </p:nvSpPr>
        <p:spPr>
          <a:xfrm>
            <a:off x="465845" y="1316330"/>
            <a:ext cx="2908328" cy="369332"/>
          </a:xfrm>
          <a:prstGeom prst="rect">
            <a:avLst/>
          </a:prstGeom>
          <a:solidFill>
            <a:schemeClr val="accent6">
              <a:lumMod val="60000"/>
              <a:lumOff val="40000"/>
            </a:schemeClr>
          </a:solidFill>
        </p:spPr>
        <p:txBody>
          <a:bodyPr wrap="square" rtlCol="0">
            <a:spAutoFit/>
          </a:bodyPr>
          <a:lstStyle/>
          <a:p>
            <a:pPr algn="ctr"/>
            <a:r>
              <a:rPr lang="en-US" dirty="0">
                <a:solidFill>
                  <a:schemeClr val="bg1"/>
                </a:solidFill>
              </a:rPr>
              <a:t>Micro-learning</a:t>
            </a:r>
          </a:p>
        </p:txBody>
      </p:sp>
      <p:sp>
        <p:nvSpPr>
          <p:cNvPr id="9" name="TextBox 8">
            <a:extLst>
              <a:ext uri="{FF2B5EF4-FFF2-40B4-BE49-F238E27FC236}">
                <a16:creationId xmlns:a16="http://schemas.microsoft.com/office/drawing/2014/main" id="{DD795697-120D-BE13-D794-8369F3C4F90A}"/>
              </a:ext>
            </a:extLst>
          </p:cNvPr>
          <p:cNvSpPr txBox="1"/>
          <p:nvPr/>
        </p:nvSpPr>
        <p:spPr>
          <a:xfrm>
            <a:off x="844705" y="1870328"/>
            <a:ext cx="2344544" cy="1200329"/>
          </a:xfrm>
          <a:prstGeom prst="rect">
            <a:avLst/>
          </a:prstGeom>
          <a:noFill/>
        </p:spPr>
        <p:txBody>
          <a:bodyPr wrap="square">
            <a:spAutoFit/>
          </a:bodyPr>
          <a:lstStyle/>
          <a:p>
            <a:pPr algn="l" rtl="0" fontAlgn="base"/>
            <a:r>
              <a:rPr lang="en-US" sz="1800" b="0" i="0" u="none" strike="noStrike" dirty="0">
                <a:solidFill>
                  <a:srgbClr val="000000"/>
                </a:solidFill>
                <a:effectLst/>
                <a:highlight>
                  <a:srgbClr val="F5F5F5"/>
                </a:highlight>
                <a:latin typeface="Calibri" panose="020F0502020204030204" pitchFamily="34" charset="0"/>
              </a:rPr>
              <a:t>Requires data from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a:p>
            <a:pPr algn="l" rtl="0" fontAlgn="base"/>
            <a:r>
              <a:rPr lang="en-US" sz="1800" b="0" i="0" u="none" strike="noStrike" dirty="0">
                <a:solidFill>
                  <a:srgbClr val="000000"/>
                </a:solidFill>
                <a:effectLst/>
                <a:highlight>
                  <a:srgbClr val="F5F5F5"/>
                </a:highlight>
                <a:latin typeface="Calibri" panose="020F0502020204030204" pitchFamily="34" charset="0"/>
              </a:rPr>
              <a:t>a single episode of</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a:p>
            <a:pPr algn="l" rtl="0" fontAlgn="base"/>
            <a:r>
              <a:rPr lang="en-US" sz="1800" b="0" i="0" u="none" strike="noStrike" dirty="0">
                <a:solidFill>
                  <a:srgbClr val="000000"/>
                </a:solidFill>
                <a:effectLst/>
                <a:highlight>
                  <a:srgbClr val="F5F5F5"/>
                </a:highlight>
                <a:latin typeface="Calibri" panose="020F0502020204030204" pitchFamily="34" charset="0"/>
              </a:rPr>
              <a:t>a student interacting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a:p>
            <a:pPr algn="l" rtl="0" fontAlgn="base"/>
            <a:r>
              <a:rPr lang="en-US" sz="1800" b="0" i="0" u="none" strike="noStrike" dirty="0">
                <a:solidFill>
                  <a:srgbClr val="000000"/>
                </a:solidFill>
                <a:effectLst/>
                <a:highlight>
                  <a:srgbClr val="F5F5F5"/>
                </a:highlight>
                <a:latin typeface="Calibri" panose="020F0502020204030204" pitchFamily="34" charset="0"/>
              </a:rPr>
              <a:t>with an AI tool</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p:txBody>
      </p:sp>
      <p:sp>
        <p:nvSpPr>
          <p:cNvPr id="10" name="Rectangle 9">
            <a:extLst>
              <a:ext uri="{FF2B5EF4-FFF2-40B4-BE49-F238E27FC236}">
                <a16:creationId xmlns:a16="http://schemas.microsoft.com/office/drawing/2014/main" id="{6352948E-AB99-9878-C159-FD0D070EC9BA}"/>
              </a:ext>
            </a:extLst>
          </p:cNvPr>
          <p:cNvSpPr/>
          <p:nvPr/>
        </p:nvSpPr>
        <p:spPr>
          <a:xfrm>
            <a:off x="4460769" y="1500996"/>
            <a:ext cx="3029134" cy="1822067"/>
          </a:xfrm>
          <a:prstGeom prst="rect">
            <a:avLst/>
          </a:prstGeom>
          <a:noFill/>
          <a:ln w="41275">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84775A-41CA-279F-BB76-E5963F04DAED}"/>
              </a:ext>
            </a:extLst>
          </p:cNvPr>
          <p:cNvSpPr txBox="1"/>
          <p:nvPr/>
        </p:nvSpPr>
        <p:spPr>
          <a:xfrm>
            <a:off x="4521172" y="1316330"/>
            <a:ext cx="2908328" cy="369332"/>
          </a:xfrm>
          <a:prstGeom prst="rect">
            <a:avLst/>
          </a:prstGeom>
          <a:solidFill>
            <a:schemeClr val="accent6"/>
          </a:solidFill>
        </p:spPr>
        <p:txBody>
          <a:bodyPr wrap="square" rtlCol="0">
            <a:spAutoFit/>
          </a:bodyPr>
          <a:lstStyle/>
          <a:p>
            <a:pPr algn="ctr"/>
            <a:r>
              <a:rPr lang="en-US" dirty="0">
                <a:solidFill>
                  <a:schemeClr val="bg1"/>
                </a:solidFill>
              </a:rPr>
              <a:t>Meso-learning</a:t>
            </a:r>
          </a:p>
        </p:txBody>
      </p:sp>
      <p:sp>
        <p:nvSpPr>
          <p:cNvPr id="12" name="TextBox 11">
            <a:extLst>
              <a:ext uri="{FF2B5EF4-FFF2-40B4-BE49-F238E27FC236}">
                <a16:creationId xmlns:a16="http://schemas.microsoft.com/office/drawing/2014/main" id="{8684E3CA-8780-8B1E-54AF-5EBA263DE9F9}"/>
              </a:ext>
            </a:extLst>
          </p:cNvPr>
          <p:cNvSpPr txBox="1"/>
          <p:nvPr/>
        </p:nvSpPr>
        <p:spPr>
          <a:xfrm>
            <a:off x="4650059" y="1870328"/>
            <a:ext cx="2779441" cy="1200329"/>
          </a:xfrm>
          <a:prstGeom prst="rect">
            <a:avLst/>
          </a:prstGeom>
          <a:noFill/>
        </p:spPr>
        <p:txBody>
          <a:bodyPr wrap="square">
            <a:spAutoFit/>
          </a:bodyPr>
          <a:lstStyle/>
          <a:p>
            <a:pPr algn="l" rtl="0" fontAlgn="base"/>
            <a:r>
              <a:rPr lang="en-US" sz="1800" b="0" i="0" u="none" strike="noStrike" dirty="0">
                <a:solidFill>
                  <a:srgbClr val="000000"/>
                </a:solidFill>
                <a:effectLst/>
                <a:highlight>
                  <a:srgbClr val="F5F5F5"/>
                </a:highlight>
                <a:latin typeface="Calibri" panose="020F0502020204030204" pitchFamily="34" charset="0"/>
              </a:rPr>
              <a:t>Requires data from a class,</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a:p>
            <a:pPr algn="l" rtl="0" fontAlgn="base"/>
            <a:r>
              <a:rPr lang="en-US" sz="1800" b="0" i="0" u="none" strike="noStrike" dirty="0">
                <a:solidFill>
                  <a:srgbClr val="000000"/>
                </a:solidFill>
                <a:effectLst/>
                <a:highlight>
                  <a:srgbClr val="F5F5F5"/>
                </a:highlight>
                <a:latin typeface="Calibri" panose="020F0502020204030204" pitchFamily="34" charset="0"/>
              </a:rPr>
              <a:t>multiple data sources,</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a:p>
            <a:pPr algn="l" rtl="0" fontAlgn="base"/>
            <a:r>
              <a:rPr lang="en-US" sz="1800" b="0" i="0" u="none" strike="noStrike" dirty="0">
                <a:solidFill>
                  <a:srgbClr val="000000"/>
                </a:solidFill>
                <a:effectLst/>
                <a:highlight>
                  <a:srgbClr val="F5F5F5"/>
                </a:highlight>
                <a:latin typeface="Calibri" panose="020F0502020204030204" pitchFamily="34" charset="0"/>
              </a:rPr>
              <a:t>multiple episodes of interaction</a:t>
            </a:r>
            <a:endParaRPr lang="en-US" b="0" i="0" dirty="0">
              <a:solidFill>
                <a:srgbClr val="000000"/>
              </a:solidFill>
              <a:effectLst/>
              <a:highlight>
                <a:srgbClr val="F5F5F5"/>
              </a:highlight>
              <a:latin typeface="Segoe UI" panose="020B0502040204020203" pitchFamily="34" charset="0"/>
            </a:endParaRPr>
          </a:p>
        </p:txBody>
      </p:sp>
      <p:sp>
        <p:nvSpPr>
          <p:cNvPr id="13" name="Rectangle 12">
            <a:extLst>
              <a:ext uri="{FF2B5EF4-FFF2-40B4-BE49-F238E27FC236}">
                <a16:creationId xmlns:a16="http://schemas.microsoft.com/office/drawing/2014/main" id="{033D5386-A624-0E7A-278A-2CE534B19E03}"/>
              </a:ext>
            </a:extLst>
          </p:cNvPr>
          <p:cNvSpPr/>
          <p:nvPr/>
        </p:nvSpPr>
        <p:spPr>
          <a:xfrm>
            <a:off x="8453892" y="1500996"/>
            <a:ext cx="3029134" cy="1822067"/>
          </a:xfrm>
          <a:prstGeom prst="rect">
            <a:avLst/>
          </a:prstGeom>
          <a:noFill/>
          <a:ln w="41275">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3F6C5E8-10F7-EEAF-9F05-5140E4847481}"/>
              </a:ext>
            </a:extLst>
          </p:cNvPr>
          <p:cNvSpPr txBox="1"/>
          <p:nvPr/>
        </p:nvSpPr>
        <p:spPr>
          <a:xfrm>
            <a:off x="8514295" y="1316330"/>
            <a:ext cx="2908328" cy="369332"/>
          </a:xfrm>
          <a:prstGeom prst="rect">
            <a:avLst/>
          </a:prstGeom>
          <a:solidFill>
            <a:schemeClr val="accent6">
              <a:lumMod val="50000"/>
            </a:schemeClr>
          </a:solidFill>
        </p:spPr>
        <p:txBody>
          <a:bodyPr wrap="square" rtlCol="0">
            <a:spAutoFit/>
          </a:bodyPr>
          <a:lstStyle/>
          <a:p>
            <a:pPr algn="ctr"/>
            <a:r>
              <a:rPr lang="en-US" dirty="0">
                <a:solidFill>
                  <a:schemeClr val="bg1"/>
                </a:solidFill>
              </a:rPr>
              <a:t>Macro-learning</a:t>
            </a:r>
          </a:p>
        </p:txBody>
      </p:sp>
      <p:sp>
        <p:nvSpPr>
          <p:cNvPr id="15" name="TextBox 14">
            <a:extLst>
              <a:ext uri="{FF2B5EF4-FFF2-40B4-BE49-F238E27FC236}">
                <a16:creationId xmlns:a16="http://schemas.microsoft.com/office/drawing/2014/main" id="{690AEFFC-10F0-A089-4A29-7E1B6EA41686}"/>
              </a:ext>
            </a:extLst>
          </p:cNvPr>
          <p:cNvSpPr txBox="1"/>
          <p:nvPr/>
        </p:nvSpPr>
        <p:spPr>
          <a:xfrm>
            <a:off x="8776010" y="1870328"/>
            <a:ext cx="2461689" cy="923330"/>
          </a:xfrm>
          <a:prstGeom prst="rect">
            <a:avLst/>
          </a:prstGeom>
          <a:noFill/>
        </p:spPr>
        <p:txBody>
          <a:bodyPr wrap="square">
            <a:spAutoFit/>
          </a:bodyPr>
          <a:lstStyle/>
          <a:p>
            <a:pPr algn="l" rtl="0" fontAlgn="base"/>
            <a:r>
              <a:rPr lang="en-US" sz="1800" b="0" i="0" u="none" strike="noStrike" dirty="0">
                <a:solidFill>
                  <a:srgbClr val="000000"/>
                </a:solidFill>
                <a:effectLst/>
                <a:highlight>
                  <a:srgbClr val="F5F5F5"/>
                </a:highlight>
                <a:latin typeface="Calibri" panose="020F0502020204030204" pitchFamily="34" charset="0"/>
              </a:rPr>
              <a:t>Requires data across a program</a:t>
            </a:r>
            <a:r>
              <a:rPr lang="en-US" sz="1800" b="0" i="0" dirty="0">
                <a:solidFill>
                  <a:srgbClr val="000000"/>
                </a:solidFill>
                <a:effectLst/>
                <a:highlight>
                  <a:srgbClr val="F5F5F5"/>
                </a:highlight>
                <a:latin typeface="Calibri" panose="020F0502020204030204" pitchFamily="34" charset="0"/>
              </a:rPr>
              <a:t>​</a:t>
            </a:r>
            <a:r>
              <a:rPr lang="en-US" dirty="0">
                <a:solidFill>
                  <a:srgbClr val="000000"/>
                </a:solidFill>
                <a:highlight>
                  <a:srgbClr val="F5F5F5"/>
                </a:highlight>
                <a:latin typeface="Segoe UI" panose="020B0502040204020203" pitchFamily="34" charset="0"/>
              </a:rPr>
              <a:t> </a:t>
            </a:r>
            <a:r>
              <a:rPr lang="en-US" sz="1800" b="0" i="0" u="none" strike="noStrike" dirty="0">
                <a:solidFill>
                  <a:srgbClr val="000000"/>
                </a:solidFill>
                <a:effectLst/>
                <a:highlight>
                  <a:srgbClr val="F5F5F5"/>
                </a:highlight>
                <a:latin typeface="Calibri" panose="020F0502020204030204" pitchFamily="34" charset="0"/>
              </a:rPr>
              <a:t>or programs, multiple tools</a:t>
            </a:r>
            <a:endParaRPr lang="en-US" b="0" i="0" dirty="0">
              <a:solidFill>
                <a:srgbClr val="000000"/>
              </a:solidFill>
              <a:effectLst/>
              <a:highlight>
                <a:srgbClr val="F5F5F5"/>
              </a:highlight>
              <a:latin typeface="Segoe UI" panose="020B0502040204020203" pitchFamily="34" charset="0"/>
            </a:endParaRPr>
          </a:p>
        </p:txBody>
      </p:sp>
      <p:sp>
        <p:nvSpPr>
          <p:cNvPr id="37" name="Rectangle 36">
            <a:extLst>
              <a:ext uri="{FF2B5EF4-FFF2-40B4-BE49-F238E27FC236}">
                <a16:creationId xmlns:a16="http://schemas.microsoft.com/office/drawing/2014/main" id="{15CA2FF5-A546-3C81-208B-CB4EB068CE36}"/>
              </a:ext>
            </a:extLst>
          </p:cNvPr>
          <p:cNvSpPr/>
          <p:nvPr/>
        </p:nvSpPr>
        <p:spPr>
          <a:xfrm>
            <a:off x="405442" y="3954426"/>
            <a:ext cx="1536173"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JW</a:t>
            </a:r>
          </a:p>
        </p:txBody>
      </p:sp>
      <p:sp>
        <p:nvSpPr>
          <p:cNvPr id="38" name="Rectangle 37">
            <a:extLst>
              <a:ext uri="{FF2B5EF4-FFF2-40B4-BE49-F238E27FC236}">
                <a16:creationId xmlns:a16="http://schemas.microsoft.com/office/drawing/2014/main" id="{63009884-6707-24FB-D0BB-3C4019B9C7AA}"/>
              </a:ext>
            </a:extLst>
          </p:cNvPr>
          <p:cNvSpPr/>
          <p:nvPr/>
        </p:nvSpPr>
        <p:spPr>
          <a:xfrm>
            <a:off x="416306" y="4534433"/>
            <a:ext cx="1536173"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VERA</a:t>
            </a:r>
          </a:p>
        </p:txBody>
      </p:sp>
      <p:sp>
        <p:nvSpPr>
          <p:cNvPr id="39" name="Rectangle 38">
            <a:extLst>
              <a:ext uri="{FF2B5EF4-FFF2-40B4-BE49-F238E27FC236}">
                <a16:creationId xmlns:a16="http://schemas.microsoft.com/office/drawing/2014/main" id="{6FF0A94E-634F-859A-692A-DA1CF4D160E1}"/>
              </a:ext>
            </a:extLst>
          </p:cNvPr>
          <p:cNvSpPr/>
          <p:nvPr/>
        </p:nvSpPr>
        <p:spPr>
          <a:xfrm>
            <a:off x="411517" y="5114440"/>
            <a:ext cx="1536173"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SAMI</a:t>
            </a:r>
          </a:p>
        </p:txBody>
      </p:sp>
      <p:sp>
        <p:nvSpPr>
          <p:cNvPr id="40" name="Rectangle 39">
            <a:extLst>
              <a:ext uri="{FF2B5EF4-FFF2-40B4-BE49-F238E27FC236}">
                <a16:creationId xmlns:a16="http://schemas.microsoft.com/office/drawing/2014/main" id="{AECB5CEC-78AF-8BC9-4415-9A36728CA4B2}"/>
              </a:ext>
            </a:extLst>
          </p:cNvPr>
          <p:cNvSpPr/>
          <p:nvPr/>
        </p:nvSpPr>
        <p:spPr>
          <a:xfrm>
            <a:off x="2063157" y="3964996"/>
            <a:ext cx="1536173"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iTELL</a:t>
            </a:r>
            <a:endParaRPr lang="en-US" dirty="0"/>
          </a:p>
        </p:txBody>
      </p:sp>
      <p:sp>
        <p:nvSpPr>
          <p:cNvPr id="41" name="Rectangle 40">
            <a:extLst>
              <a:ext uri="{FF2B5EF4-FFF2-40B4-BE49-F238E27FC236}">
                <a16:creationId xmlns:a16="http://schemas.microsoft.com/office/drawing/2014/main" id="{1C8D2CD4-CC4D-FE25-7617-50D885977DAC}"/>
              </a:ext>
            </a:extLst>
          </p:cNvPr>
          <p:cNvSpPr/>
          <p:nvPr/>
        </p:nvSpPr>
        <p:spPr>
          <a:xfrm>
            <a:off x="2074021" y="4545003"/>
            <a:ext cx="1536173"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Apprentice Tutor</a:t>
            </a:r>
          </a:p>
        </p:txBody>
      </p:sp>
      <p:sp>
        <p:nvSpPr>
          <p:cNvPr id="42" name="Rectangle 41">
            <a:extLst>
              <a:ext uri="{FF2B5EF4-FFF2-40B4-BE49-F238E27FC236}">
                <a16:creationId xmlns:a16="http://schemas.microsoft.com/office/drawing/2014/main" id="{810B28DC-41A1-AAAD-45C7-BC370FD759F1}"/>
              </a:ext>
            </a:extLst>
          </p:cNvPr>
          <p:cNvSpPr/>
          <p:nvPr/>
        </p:nvSpPr>
        <p:spPr>
          <a:xfrm>
            <a:off x="2069232" y="5125010"/>
            <a:ext cx="1536173"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SMART</a:t>
            </a:r>
          </a:p>
        </p:txBody>
      </p:sp>
      <p:sp>
        <p:nvSpPr>
          <p:cNvPr id="43" name="Rectangle 42">
            <a:extLst>
              <a:ext uri="{FF2B5EF4-FFF2-40B4-BE49-F238E27FC236}">
                <a16:creationId xmlns:a16="http://schemas.microsoft.com/office/drawing/2014/main" id="{CE933209-2485-7FC5-83DB-472F4F348617}"/>
              </a:ext>
            </a:extLst>
          </p:cNvPr>
          <p:cNvSpPr/>
          <p:nvPr/>
        </p:nvSpPr>
        <p:spPr>
          <a:xfrm>
            <a:off x="200042" y="3843637"/>
            <a:ext cx="11586516" cy="2244929"/>
          </a:xfrm>
          <a:prstGeom prst="rect">
            <a:avLst/>
          </a:prstGeom>
          <a:noFill/>
          <a:ln w="412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B6F3D3A-6234-7434-58DB-EC4B795BE951}"/>
              </a:ext>
            </a:extLst>
          </p:cNvPr>
          <p:cNvSpPr txBox="1"/>
          <p:nvPr/>
        </p:nvSpPr>
        <p:spPr>
          <a:xfrm>
            <a:off x="4539136" y="5903900"/>
            <a:ext cx="2908328" cy="369332"/>
          </a:xfrm>
          <a:prstGeom prst="rect">
            <a:avLst/>
          </a:prstGeom>
          <a:solidFill>
            <a:schemeClr val="accent1"/>
          </a:solidFill>
        </p:spPr>
        <p:txBody>
          <a:bodyPr wrap="square" rtlCol="0">
            <a:spAutoFit/>
          </a:bodyPr>
          <a:lstStyle/>
          <a:p>
            <a:pPr algn="ctr"/>
            <a:r>
              <a:rPr lang="en-US" dirty="0">
                <a:solidFill>
                  <a:schemeClr val="bg1"/>
                </a:solidFill>
              </a:rPr>
              <a:t>A4L Data store</a:t>
            </a:r>
          </a:p>
        </p:txBody>
      </p:sp>
      <p:pic>
        <p:nvPicPr>
          <p:cNvPr id="46" name="Graphic 45" descr="Add with solid fill">
            <a:extLst>
              <a:ext uri="{FF2B5EF4-FFF2-40B4-BE49-F238E27FC236}">
                <a16:creationId xmlns:a16="http://schemas.microsoft.com/office/drawing/2014/main" id="{FB75D525-991C-C5D5-961B-8A9AC19F35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0605" y="4501115"/>
            <a:ext cx="528251" cy="528251"/>
          </a:xfrm>
          <a:prstGeom prst="rect">
            <a:avLst/>
          </a:prstGeom>
        </p:spPr>
      </p:pic>
      <p:sp>
        <p:nvSpPr>
          <p:cNvPr id="47" name="Rectangle 46">
            <a:extLst>
              <a:ext uri="{FF2B5EF4-FFF2-40B4-BE49-F238E27FC236}">
                <a16:creationId xmlns:a16="http://schemas.microsoft.com/office/drawing/2014/main" id="{20E6DB5B-F668-974E-A6B4-45E6E0A8EAB5}"/>
              </a:ext>
            </a:extLst>
          </p:cNvPr>
          <p:cNvSpPr/>
          <p:nvPr/>
        </p:nvSpPr>
        <p:spPr>
          <a:xfrm>
            <a:off x="4739268" y="3989202"/>
            <a:ext cx="2486722" cy="4404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Canvas</a:t>
            </a:r>
          </a:p>
        </p:txBody>
      </p:sp>
      <p:sp>
        <p:nvSpPr>
          <p:cNvPr id="48" name="Rectangle 47">
            <a:extLst>
              <a:ext uri="{FF2B5EF4-FFF2-40B4-BE49-F238E27FC236}">
                <a16:creationId xmlns:a16="http://schemas.microsoft.com/office/drawing/2014/main" id="{334149AC-FE76-1AA5-6A89-92801EA774AE}"/>
              </a:ext>
            </a:extLst>
          </p:cNvPr>
          <p:cNvSpPr/>
          <p:nvPr/>
        </p:nvSpPr>
        <p:spPr>
          <a:xfrm>
            <a:off x="4739268" y="4547261"/>
            <a:ext cx="2486722" cy="43822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Demographics</a:t>
            </a:r>
          </a:p>
        </p:txBody>
      </p:sp>
      <p:sp>
        <p:nvSpPr>
          <p:cNvPr id="49" name="Rectangle 48">
            <a:extLst>
              <a:ext uri="{FF2B5EF4-FFF2-40B4-BE49-F238E27FC236}">
                <a16:creationId xmlns:a16="http://schemas.microsoft.com/office/drawing/2014/main" id="{22133379-2A76-A0D4-7150-4048AAB0765F}"/>
              </a:ext>
            </a:extLst>
          </p:cNvPr>
          <p:cNvSpPr/>
          <p:nvPr/>
        </p:nvSpPr>
        <p:spPr>
          <a:xfrm>
            <a:off x="4739268" y="5149217"/>
            <a:ext cx="2486721" cy="39245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Survey</a:t>
            </a:r>
          </a:p>
        </p:txBody>
      </p:sp>
      <p:sp>
        <p:nvSpPr>
          <p:cNvPr id="53" name="Right Arrow 52">
            <a:extLst>
              <a:ext uri="{FF2B5EF4-FFF2-40B4-BE49-F238E27FC236}">
                <a16:creationId xmlns:a16="http://schemas.microsoft.com/office/drawing/2014/main" id="{4A9A55D1-92F1-3FB0-9D41-4D968C9C8F6C}"/>
              </a:ext>
            </a:extLst>
          </p:cNvPr>
          <p:cNvSpPr/>
          <p:nvPr/>
        </p:nvSpPr>
        <p:spPr>
          <a:xfrm rot="16200000">
            <a:off x="1756949" y="3259758"/>
            <a:ext cx="369331" cy="634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a:extLst>
              <a:ext uri="{FF2B5EF4-FFF2-40B4-BE49-F238E27FC236}">
                <a16:creationId xmlns:a16="http://schemas.microsoft.com/office/drawing/2014/main" id="{B9317B47-0811-8C3C-C4D5-D59383095598}"/>
              </a:ext>
            </a:extLst>
          </p:cNvPr>
          <p:cNvSpPr/>
          <p:nvPr/>
        </p:nvSpPr>
        <p:spPr>
          <a:xfrm rot="16200000">
            <a:off x="5790670" y="3258749"/>
            <a:ext cx="369331" cy="634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a:extLst>
              <a:ext uri="{FF2B5EF4-FFF2-40B4-BE49-F238E27FC236}">
                <a16:creationId xmlns:a16="http://schemas.microsoft.com/office/drawing/2014/main" id="{109C03F9-10AE-C420-AA68-6F6CDC22BB75}"/>
              </a:ext>
            </a:extLst>
          </p:cNvPr>
          <p:cNvSpPr/>
          <p:nvPr/>
        </p:nvSpPr>
        <p:spPr>
          <a:xfrm rot="16200000">
            <a:off x="9783793" y="3258748"/>
            <a:ext cx="369331" cy="634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99262B5-CF3F-CBB4-5A70-F086313E68D7}"/>
              </a:ext>
            </a:extLst>
          </p:cNvPr>
          <p:cNvSpPr/>
          <p:nvPr/>
        </p:nvSpPr>
        <p:spPr>
          <a:xfrm>
            <a:off x="8514295" y="3937152"/>
            <a:ext cx="2908328" cy="37339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JW + SAMI + VERA</a:t>
            </a:r>
          </a:p>
        </p:txBody>
      </p:sp>
      <p:sp>
        <p:nvSpPr>
          <p:cNvPr id="57" name="Rectangle 56">
            <a:extLst>
              <a:ext uri="{FF2B5EF4-FFF2-40B4-BE49-F238E27FC236}">
                <a16:creationId xmlns:a16="http://schemas.microsoft.com/office/drawing/2014/main" id="{DE9B8976-4DAB-88A5-DE24-3EE49B293DFA}"/>
              </a:ext>
            </a:extLst>
          </p:cNvPr>
          <p:cNvSpPr/>
          <p:nvPr/>
        </p:nvSpPr>
        <p:spPr>
          <a:xfrm>
            <a:off x="8514295" y="4394852"/>
            <a:ext cx="2908328" cy="33590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iTELL</a:t>
            </a:r>
            <a:r>
              <a:rPr lang="en-US" dirty="0"/>
              <a:t> across semesters</a:t>
            </a:r>
          </a:p>
        </p:txBody>
      </p:sp>
      <p:sp>
        <p:nvSpPr>
          <p:cNvPr id="58" name="Rectangle 57">
            <a:extLst>
              <a:ext uri="{FF2B5EF4-FFF2-40B4-BE49-F238E27FC236}">
                <a16:creationId xmlns:a16="http://schemas.microsoft.com/office/drawing/2014/main" id="{5AF76E37-91EF-32F2-1812-8FBDC7310046}"/>
              </a:ext>
            </a:extLst>
          </p:cNvPr>
          <p:cNvSpPr/>
          <p:nvPr/>
        </p:nvSpPr>
        <p:spPr>
          <a:xfrm>
            <a:off x="8514295" y="4807239"/>
            <a:ext cx="2908327" cy="33590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SMART across a study program</a:t>
            </a:r>
          </a:p>
        </p:txBody>
      </p:sp>
      <p:sp>
        <p:nvSpPr>
          <p:cNvPr id="59" name="Rectangle 58">
            <a:extLst>
              <a:ext uri="{FF2B5EF4-FFF2-40B4-BE49-F238E27FC236}">
                <a16:creationId xmlns:a16="http://schemas.microsoft.com/office/drawing/2014/main" id="{5C7E6234-D93C-74C5-EA08-C9D5AEE670B8}"/>
              </a:ext>
            </a:extLst>
          </p:cNvPr>
          <p:cNvSpPr/>
          <p:nvPr/>
        </p:nvSpPr>
        <p:spPr>
          <a:xfrm>
            <a:off x="8514295" y="5230777"/>
            <a:ext cx="2908327" cy="59967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Apprentice Tutor across semester and study program </a:t>
            </a:r>
          </a:p>
        </p:txBody>
      </p:sp>
      <p:sp>
        <p:nvSpPr>
          <p:cNvPr id="60" name="Rectangle 59">
            <a:extLst>
              <a:ext uri="{FF2B5EF4-FFF2-40B4-BE49-F238E27FC236}">
                <a16:creationId xmlns:a16="http://schemas.microsoft.com/office/drawing/2014/main" id="{B1529E1F-FD6B-9DAB-C88A-2A8D1FB9ADEB}"/>
              </a:ext>
            </a:extLst>
          </p:cNvPr>
          <p:cNvSpPr/>
          <p:nvPr/>
        </p:nvSpPr>
        <p:spPr>
          <a:xfrm>
            <a:off x="7713267" y="1111163"/>
            <a:ext cx="3949245" cy="4866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E967524-306A-0397-1204-E53E0D6E5C29}"/>
              </a:ext>
            </a:extLst>
          </p:cNvPr>
          <p:cNvSpPr/>
          <p:nvPr/>
        </p:nvSpPr>
        <p:spPr>
          <a:xfrm>
            <a:off x="3771921" y="976617"/>
            <a:ext cx="7870541" cy="4866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04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BBEF2-ED12-8F51-9579-95CF84F06D76}"/>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D6D1420A-905F-B605-1E48-1EB857D04937}"/>
              </a:ext>
            </a:extLst>
          </p:cNvPr>
          <p:cNvGrpSpPr/>
          <p:nvPr/>
        </p:nvGrpSpPr>
        <p:grpSpPr>
          <a:xfrm rot="14655403">
            <a:off x="4014524" y="2200729"/>
            <a:ext cx="953074" cy="914400"/>
            <a:chOff x="7434004" y="2078989"/>
            <a:chExt cx="953074" cy="914400"/>
          </a:xfrm>
        </p:grpSpPr>
        <p:sp>
          <p:nvSpPr>
            <p:cNvPr id="29" name="Oval 28">
              <a:extLst>
                <a:ext uri="{FF2B5EF4-FFF2-40B4-BE49-F238E27FC236}">
                  <a16:creationId xmlns:a16="http://schemas.microsoft.com/office/drawing/2014/main" id="{667D23D3-8C8B-1C43-DD05-12B1EC0389FC}"/>
                </a:ext>
              </a:extLst>
            </p:cNvPr>
            <p:cNvSpPr/>
            <p:nvPr/>
          </p:nvSpPr>
          <p:spPr>
            <a:xfrm>
              <a:off x="7472678" y="2078989"/>
              <a:ext cx="914400" cy="9144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7C8587F-A4AE-A99D-C743-D0022F2D908A}"/>
                </a:ext>
              </a:extLst>
            </p:cNvPr>
            <p:cNvSpPr/>
            <p:nvPr/>
          </p:nvSpPr>
          <p:spPr>
            <a:xfrm>
              <a:off x="7585535" y="2193289"/>
              <a:ext cx="685800" cy="685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5F8A368C-1336-8641-7F35-5BF040A6A4E1}"/>
                </a:ext>
              </a:extLst>
            </p:cNvPr>
            <p:cNvSpPr/>
            <p:nvPr/>
          </p:nvSpPr>
          <p:spPr>
            <a:xfrm rot="14635602">
              <a:off x="7434289" y="2733101"/>
              <a:ext cx="142043" cy="142613"/>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D486C0D-D2B6-A3B8-1460-062911546AB8}"/>
              </a:ext>
            </a:extLst>
          </p:cNvPr>
          <p:cNvSpPr/>
          <p:nvPr/>
        </p:nvSpPr>
        <p:spPr>
          <a:xfrm>
            <a:off x="5161524" y="2868803"/>
            <a:ext cx="2301766" cy="2196662"/>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118B41-D35D-12D5-5BD7-6DA3E8E56394}"/>
              </a:ext>
            </a:extLst>
          </p:cNvPr>
          <p:cNvSpPr>
            <a:spLocks noGrp="1"/>
          </p:cNvSpPr>
          <p:nvPr>
            <p:ph type="title"/>
          </p:nvPr>
        </p:nvSpPr>
        <p:spPr/>
        <p:txBody>
          <a:bodyPr>
            <a:normAutofit fontScale="90000"/>
          </a:bodyPr>
          <a:lstStyle/>
          <a:p>
            <a:r>
              <a:rPr lang="en-US" sz="5400" dirty="0"/>
              <a:t>A4L – An end-to-end data platform</a:t>
            </a:r>
            <a:endParaRPr lang="en-US" dirty="0"/>
          </a:p>
        </p:txBody>
      </p:sp>
      <p:sp>
        <p:nvSpPr>
          <p:cNvPr id="6" name="Oval 5">
            <a:extLst>
              <a:ext uri="{FF2B5EF4-FFF2-40B4-BE49-F238E27FC236}">
                <a16:creationId xmlns:a16="http://schemas.microsoft.com/office/drawing/2014/main" id="{3C3AE71B-EDB7-B238-94B4-FCAD63021655}"/>
              </a:ext>
            </a:extLst>
          </p:cNvPr>
          <p:cNvSpPr/>
          <p:nvPr/>
        </p:nvSpPr>
        <p:spPr>
          <a:xfrm>
            <a:off x="4984272" y="2758448"/>
            <a:ext cx="2345244" cy="219666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2">
                  <a:lumMod val="25000"/>
                </a:schemeClr>
              </a:solidFill>
            </a:endParaRPr>
          </a:p>
        </p:txBody>
      </p:sp>
      <p:sp>
        <p:nvSpPr>
          <p:cNvPr id="8" name="Oval 7">
            <a:extLst>
              <a:ext uri="{FF2B5EF4-FFF2-40B4-BE49-F238E27FC236}">
                <a16:creationId xmlns:a16="http://schemas.microsoft.com/office/drawing/2014/main" id="{87F7DDD9-8580-A197-C1E0-491180E35C73}"/>
              </a:ext>
            </a:extLst>
          </p:cNvPr>
          <p:cNvSpPr/>
          <p:nvPr/>
        </p:nvSpPr>
        <p:spPr>
          <a:xfrm>
            <a:off x="4771874" y="2539327"/>
            <a:ext cx="2785371" cy="2651234"/>
          </a:xfrm>
          <a:prstGeom prst="ellipse">
            <a:avLst/>
          </a:prstGeom>
          <a:noFill/>
          <a:ln w="476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293E8CF-DA2C-8090-3381-EF99B3865B86}"/>
              </a:ext>
            </a:extLst>
          </p:cNvPr>
          <p:cNvGrpSpPr/>
          <p:nvPr/>
        </p:nvGrpSpPr>
        <p:grpSpPr>
          <a:xfrm>
            <a:off x="7333990" y="2157717"/>
            <a:ext cx="953074" cy="914400"/>
            <a:chOff x="7434004" y="2078989"/>
            <a:chExt cx="953074" cy="914400"/>
          </a:xfrm>
        </p:grpSpPr>
        <p:sp>
          <p:nvSpPr>
            <p:cNvPr id="9" name="Oval 8">
              <a:extLst>
                <a:ext uri="{FF2B5EF4-FFF2-40B4-BE49-F238E27FC236}">
                  <a16:creationId xmlns:a16="http://schemas.microsoft.com/office/drawing/2014/main" id="{A909EB99-E5BF-F1FA-C660-1FC7B9B59BB8}"/>
                </a:ext>
              </a:extLst>
            </p:cNvPr>
            <p:cNvSpPr/>
            <p:nvPr/>
          </p:nvSpPr>
          <p:spPr>
            <a:xfrm>
              <a:off x="7472678" y="2078989"/>
              <a:ext cx="914400" cy="914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8F05E77-AA92-92E2-75A8-9529F2BC2C74}"/>
                </a:ext>
              </a:extLst>
            </p:cNvPr>
            <p:cNvSpPr/>
            <p:nvPr/>
          </p:nvSpPr>
          <p:spPr>
            <a:xfrm>
              <a:off x="7585535" y="2193289"/>
              <a:ext cx="685800" cy="685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B335C2C8-90D6-AE51-5CF6-01EACE504141}"/>
                </a:ext>
              </a:extLst>
            </p:cNvPr>
            <p:cNvSpPr/>
            <p:nvPr/>
          </p:nvSpPr>
          <p:spPr>
            <a:xfrm rot="14635602">
              <a:off x="7434289" y="2733101"/>
              <a:ext cx="142043" cy="14261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EA9E1E6D-5D23-5B8F-5C12-46D63623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245" y="2408385"/>
            <a:ext cx="412827" cy="474751"/>
          </a:xfrm>
          <a:prstGeom prst="rect">
            <a:avLst/>
          </a:prstGeom>
        </p:spPr>
      </p:pic>
      <p:sp>
        <p:nvSpPr>
          <p:cNvPr id="16" name="TextBox 15">
            <a:extLst>
              <a:ext uri="{FF2B5EF4-FFF2-40B4-BE49-F238E27FC236}">
                <a16:creationId xmlns:a16="http://schemas.microsoft.com/office/drawing/2014/main" id="{C8CA43E7-3CB6-B0F0-5C39-2BDD2338EADD}"/>
              </a:ext>
            </a:extLst>
          </p:cNvPr>
          <p:cNvSpPr txBox="1"/>
          <p:nvPr/>
        </p:nvSpPr>
        <p:spPr>
          <a:xfrm>
            <a:off x="7013897" y="1100797"/>
            <a:ext cx="4162702" cy="954107"/>
          </a:xfrm>
          <a:prstGeom prst="rect">
            <a:avLst/>
          </a:prstGeom>
          <a:noFill/>
        </p:spPr>
        <p:txBody>
          <a:bodyPr wrap="square">
            <a:spAutoFit/>
          </a:bodyPr>
          <a:lstStyle/>
          <a:p>
            <a:r>
              <a:rPr lang="en-US" sz="2800" dirty="0">
                <a:solidFill>
                  <a:schemeClr val="accent1">
                    <a:lumMod val="75000"/>
                  </a:schemeClr>
                </a:solidFill>
              </a:rPr>
              <a:t>Designed with a focus on data privacy and security</a:t>
            </a:r>
          </a:p>
        </p:txBody>
      </p:sp>
      <p:sp>
        <p:nvSpPr>
          <p:cNvPr id="23" name="TextBox 22">
            <a:extLst>
              <a:ext uri="{FF2B5EF4-FFF2-40B4-BE49-F238E27FC236}">
                <a16:creationId xmlns:a16="http://schemas.microsoft.com/office/drawing/2014/main" id="{1800162C-F47D-813B-37DA-112CFD1F9F4B}"/>
              </a:ext>
            </a:extLst>
          </p:cNvPr>
          <p:cNvSpPr txBox="1"/>
          <p:nvPr/>
        </p:nvSpPr>
        <p:spPr>
          <a:xfrm>
            <a:off x="7013897" y="5411178"/>
            <a:ext cx="4967435" cy="954107"/>
          </a:xfrm>
          <a:prstGeom prst="rect">
            <a:avLst/>
          </a:prstGeom>
          <a:noFill/>
        </p:spPr>
        <p:txBody>
          <a:bodyPr wrap="square">
            <a:spAutoFit/>
          </a:bodyPr>
          <a:lstStyle/>
          <a:p>
            <a:r>
              <a:rPr lang="en-US" sz="2800" dirty="0">
                <a:solidFill>
                  <a:schemeClr val="tx1">
                    <a:lumMod val="65000"/>
                    <a:lumOff val="35000"/>
                  </a:schemeClr>
                </a:solidFill>
              </a:rPr>
              <a:t>Integrated with analytics module and visualization capability</a:t>
            </a:r>
          </a:p>
        </p:txBody>
      </p:sp>
      <p:grpSp>
        <p:nvGrpSpPr>
          <p:cNvPr id="19" name="Group 18">
            <a:extLst>
              <a:ext uri="{FF2B5EF4-FFF2-40B4-BE49-F238E27FC236}">
                <a16:creationId xmlns:a16="http://schemas.microsoft.com/office/drawing/2014/main" id="{1B9510CD-C791-3AD1-C51C-4937CC225C3A}"/>
              </a:ext>
            </a:extLst>
          </p:cNvPr>
          <p:cNvGrpSpPr/>
          <p:nvPr/>
        </p:nvGrpSpPr>
        <p:grpSpPr>
          <a:xfrm rot="3355361">
            <a:off x="7545336" y="4287744"/>
            <a:ext cx="953074" cy="914400"/>
            <a:chOff x="7434004" y="2078989"/>
            <a:chExt cx="953074" cy="914400"/>
          </a:xfrm>
        </p:grpSpPr>
        <p:sp>
          <p:nvSpPr>
            <p:cNvPr id="20" name="Oval 19">
              <a:extLst>
                <a:ext uri="{FF2B5EF4-FFF2-40B4-BE49-F238E27FC236}">
                  <a16:creationId xmlns:a16="http://schemas.microsoft.com/office/drawing/2014/main" id="{1D1C4732-1298-5D52-0D26-2D728E2E0D3B}"/>
                </a:ext>
              </a:extLst>
            </p:cNvPr>
            <p:cNvSpPr/>
            <p:nvPr/>
          </p:nvSpPr>
          <p:spPr>
            <a:xfrm>
              <a:off x="7472678" y="2078989"/>
              <a:ext cx="914400" cy="914400"/>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32DC0E5-3549-7EAB-3822-B3E1C92E1989}"/>
                </a:ext>
              </a:extLst>
            </p:cNvPr>
            <p:cNvSpPr/>
            <p:nvPr/>
          </p:nvSpPr>
          <p:spPr>
            <a:xfrm>
              <a:off x="7585535" y="2193289"/>
              <a:ext cx="685800" cy="685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6D789DC5-6B0A-D84D-A791-ED145F9CD4B0}"/>
                </a:ext>
              </a:extLst>
            </p:cNvPr>
            <p:cNvSpPr/>
            <p:nvPr/>
          </p:nvSpPr>
          <p:spPr>
            <a:xfrm rot="14635602">
              <a:off x="7434289" y="2733101"/>
              <a:ext cx="142043" cy="142613"/>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A computer screen with graph on it&#10;&#10;Description automatically generated">
            <a:extLst>
              <a:ext uri="{FF2B5EF4-FFF2-40B4-BE49-F238E27FC236}">
                <a16:creationId xmlns:a16="http://schemas.microsoft.com/office/drawing/2014/main" id="{8F42A302-8C5A-11EF-CB5D-CD2C4A475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804" y="4563512"/>
            <a:ext cx="461952" cy="455006"/>
          </a:xfrm>
          <a:prstGeom prst="rect">
            <a:avLst/>
          </a:prstGeom>
        </p:spPr>
      </p:pic>
      <p:pic>
        <p:nvPicPr>
          <p:cNvPr id="26" name="Picture 25" descr="A black and white icon of a cylinder with a gear&#10;&#10;Description automatically generated">
            <a:extLst>
              <a:ext uri="{FF2B5EF4-FFF2-40B4-BE49-F238E27FC236}">
                <a16:creationId xmlns:a16="http://schemas.microsoft.com/office/drawing/2014/main" id="{3C3D471D-8D7F-E4F1-F45D-F1417AAA2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893" y="2435236"/>
            <a:ext cx="426669" cy="445383"/>
          </a:xfrm>
          <a:prstGeom prst="rect">
            <a:avLst/>
          </a:prstGeom>
        </p:spPr>
      </p:pic>
      <p:sp>
        <p:nvSpPr>
          <p:cNvPr id="32" name="TextBox 31">
            <a:extLst>
              <a:ext uri="{FF2B5EF4-FFF2-40B4-BE49-F238E27FC236}">
                <a16:creationId xmlns:a16="http://schemas.microsoft.com/office/drawing/2014/main" id="{50DD46EF-37AE-191F-E0E9-C42C1077F679}"/>
              </a:ext>
            </a:extLst>
          </p:cNvPr>
          <p:cNvSpPr txBox="1"/>
          <p:nvPr/>
        </p:nvSpPr>
        <p:spPr>
          <a:xfrm>
            <a:off x="965965" y="1128302"/>
            <a:ext cx="4002419" cy="954107"/>
          </a:xfrm>
          <a:prstGeom prst="rect">
            <a:avLst/>
          </a:prstGeom>
          <a:noFill/>
        </p:spPr>
        <p:txBody>
          <a:bodyPr wrap="square">
            <a:spAutoFit/>
          </a:bodyPr>
          <a:lstStyle/>
          <a:p>
            <a:r>
              <a:rPr lang="en-US" sz="2800" dirty="0">
                <a:solidFill>
                  <a:schemeClr val="accent5"/>
                </a:solidFill>
              </a:rPr>
              <a:t>Integrated</a:t>
            </a:r>
            <a:r>
              <a:rPr lang="en-US" sz="2800" dirty="0">
                <a:solidFill>
                  <a:schemeClr val="tx1">
                    <a:lumMod val="65000"/>
                    <a:lumOff val="35000"/>
                  </a:schemeClr>
                </a:solidFill>
              </a:rPr>
              <a:t> </a:t>
            </a:r>
            <a:r>
              <a:rPr lang="en-US" sz="2800" dirty="0">
                <a:solidFill>
                  <a:schemeClr val="accent5"/>
                </a:solidFill>
              </a:rPr>
              <a:t>with the data engineering process</a:t>
            </a:r>
          </a:p>
        </p:txBody>
      </p:sp>
      <p:grpSp>
        <p:nvGrpSpPr>
          <p:cNvPr id="34" name="Group 33">
            <a:extLst>
              <a:ext uri="{FF2B5EF4-FFF2-40B4-BE49-F238E27FC236}">
                <a16:creationId xmlns:a16="http://schemas.microsoft.com/office/drawing/2014/main" id="{7D3023FC-0318-4272-1AB4-720A340F0C07}"/>
              </a:ext>
            </a:extLst>
          </p:cNvPr>
          <p:cNvGrpSpPr/>
          <p:nvPr/>
        </p:nvGrpSpPr>
        <p:grpSpPr>
          <a:xfrm rot="10288087">
            <a:off x="3844864" y="4341462"/>
            <a:ext cx="953074" cy="914400"/>
            <a:chOff x="7434004" y="2078989"/>
            <a:chExt cx="953074" cy="914400"/>
          </a:xfrm>
        </p:grpSpPr>
        <p:sp>
          <p:nvSpPr>
            <p:cNvPr id="35" name="Oval 34">
              <a:extLst>
                <a:ext uri="{FF2B5EF4-FFF2-40B4-BE49-F238E27FC236}">
                  <a16:creationId xmlns:a16="http://schemas.microsoft.com/office/drawing/2014/main" id="{70E15E4F-5783-331B-02F1-53012DFE7762}"/>
                </a:ext>
              </a:extLst>
            </p:cNvPr>
            <p:cNvSpPr/>
            <p:nvPr/>
          </p:nvSpPr>
          <p:spPr>
            <a:xfrm>
              <a:off x="7472678" y="2078989"/>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90E70FC-E574-9976-2C39-ED29BD1D0DD7}"/>
                </a:ext>
              </a:extLst>
            </p:cNvPr>
            <p:cNvSpPr/>
            <p:nvPr/>
          </p:nvSpPr>
          <p:spPr>
            <a:xfrm>
              <a:off x="7585535" y="2193289"/>
              <a:ext cx="685800" cy="685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96EA59C-8154-798D-2389-1D4EABDCC865}"/>
                </a:ext>
              </a:extLst>
            </p:cNvPr>
            <p:cNvSpPr/>
            <p:nvPr/>
          </p:nvSpPr>
          <p:spPr>
            <a:xfrm rot="14635602">
              <a:off x="7434289" y="2733101"/>
              <a:ext cx="142043" cy="142613"/>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968C9E6D-79A4-9FEA-EC63-0466ADD951CD}"/>
              </a:ext>
            </a:extLst>
          </p:cNvPr>
          <p:cNvSpPr txBox="1"/>
          <p:nvPr/>
        </p:nvSpPr>
        <p:spPr>
          <a:xfrm>
            <a:off x="1324554" y="5413516"/>
            <a:ext cx="3783154" cy="954107"/>
          </a:xfrm>
          <a:prstGeom prst="rect">
            <a:avLst/>
          </a:prstGeom>
          <a:noFill/>
        </p:spPr>
        <p:txBody>
          <a:bodyPr wrap="square">
            <a:spAutoFit/>
          </a:bodyPr>
          <a:lstStyle/>
          <a:p>
            <a:r>
              <a:rPr lang="en-US" sz="2800" dirty="0">
                <a:solidFill>
                  <a:srgbClr val="00B0F0"/>
                </a:solidFill>
              </a:rPr>
              <a:t>Enable personalization at all learning scales</a:t>
            </a:r>
          </a:p>
        </p:txBody>
      </p:sp>
      <p:pic>
        <p:nvPicPr>
          <p:cNvPr id="40" name="Picture 39" descr="A person in a gear&#10;&#10;Description automatically generated">
            <a:extLst>
              <a:ext uri="{FF2B5EF4-FFF2-40B4-BE49-F238E27FC236}">
                <a16:creationId xmlns:a16="http://schemas.microsoft.com/office/drawing/2014/main" id="{B6248CC9-567D-F743-E38B-1B367842BE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3581" y="4579680"/>
            <a:ext cx="473000" cy="476556"/>
          </a:xfrm>
          <a:prstGeom prst="rect">
            <a:avLst/>
          </a:prstGeom>
        </p:spPr>
      </p:pic>
      <p:sp>
        <p:nvSpPr>
          <p:cNvPr id="41" name="TextBox 40">
            <a:extLst>
              <a:ext uri="{FF2B5EF4-FFF2-40B4-BE49-F238E27FC236}">
                <a16:creationId xmlns:a16="http://schemas.microsoft.com/office/drawing/2014/main" id="{A2CA6B53-CFD3-D95B-1E10-B4FF585066B3}"/>
              </a:ext>
            </a:extLst>
          </p:cNvPr>
          <p:cNvSpPr txBox="1"/>
          <p:nvPr/>
        </p:nvSpPr>
        <p:spPr>
          <a:xfrm>
            <a:off x="850624" y="4385466"/>
            <a:ext cx="2952450" cy="369332"/>
          </a:xfrm>
          <a:prstGeom prst="rect">
            <a:avLst/>
          </a:prstGeom>
          <a:solidFill>
            <a:srgbClr val="00B0F0"/>
          </a:solidFill>
        </p:spPr>
        <p:txBody>
          <a:bodyPr wrap="square" rtlCol="0">
            <a:spAutoFit/>
          </a:bodyPr>
          <a:lstStyle/>
          <a:p>
            <a:r>
              <a:rPr lang="en-US" dirty="0">
                <a:solidFill>
                  <a:schemeClr val="bg1"/>
                </a:solidFill>
              </a:rPr>
              <a:t>Supports meso-learning</a:t>
            </a:r>
          </a:p>
        </p:txBody>
      </p:sp>
      <p:sp>
        <p:nvSpPr>
          <p:cNvPr id="42" name="TextBox 41">
            <a:extLst>
              <a:ext uri="{FF2B5EF4-FFF2-40B4-BE49-F238E27FC236}">
                <a16:creationId xmlns:a16="http://schemas.microsoft.com/office/drawing/2014/main" id="{8484F3E2-C1B5-EAC4-0ED1-91181407C6DF}"/>
              </a:ext>
            </a:extLst>
          </p:cNvPr>
          <p:cNvSpPr txBox="1"/>
          <p:nvPr/>
        </p:nvSpPr>
        <p:spPr>
          <a:xfrm>
            <a:off x="849638" y="4871570"/>
            <a:ext cx="2960384" cy="369332"/>
          </a:xfrm>
          <a:prstGeom prst="rect">
            <a:avLst/>
          </a:prstGeom>
          <a:solidFill>
            <a:srgbClr val="00B0F0"/>
          </a:solidFill>
        </p:spPr>
        <p:txBody>
          <a:bodyPr wrap="square" rtlCol="0">
            <a:spAutoFit/>
          </a:bodyPr>
          <a:lstStyle/>
          <a:p>
            <a:r>
              <a:rPr lang="en-US" dirty="0">
                <a:solidFill>
                  <a:schemeClr val="bg1"/>
                </a:solidFill>
              </a:rPr>
              <a:t>Supports longitudinal studies</a:t>
            </a:r>
          </a:p>
        </p:txBody>
      </p:sp>
      <p:sp>
        <p:nvSpPr>
          <p:cNvPr id="43" name="TextBox 42">
            <a:extLst>
              <a:ext uri="{FF2B5EF4-FFF2-40B4-BE49-F238E27FC236}">
                <a16:creationId xmlns:a16="http://schemas.microsoft.com/office/drawing/2014/main" id="{13EFF8A9-966B-A4F9-3FCC-209CA0B32498}"/>
              </a:ext>
            </a:extLst>
          </p:cNvPr>
          <p:cNvSpPr txBox="1"/>
          <p:nvPr/>
        </p:nvSpPr>
        <p:spPr>
          <a:xfrm>
            <a:off x="1079585" y="2653602"/>
            <a:ext cx="2741486" cy="369332"/>
          </a:xfrm>
          <a:prstGeom prst="rect">
            <a:avLst/>
          </a:prstGeom>
          <a:solidFill>
            <a:schemeClr val="accent5"/>
          </a:solidFill>
        </p:spPr>
        <p:txBody>
          <a:bodyPr wrap="square" rtlCol="0">
            <a:spAutoFit/>
          </a:bodyPr>
          <a:lstStyle/>
          <a:p>
            <a:r>
              <a:rPr lang="en-US" dirty="0">
                <a:solidFill>
                  <a:schemeClr val="bg1"/>
                </a:solidFill>
              </a:rPr>
              <a:t>ETL to improve data quality</a:t>
            </a:r>
          </a:p>
        </p:txBody>
      </p:sp>
      <p:sp>
        <p:nvSpPr>
          <p:cNvPr id="44" name="TextBox 43">
            <a:extLst>
              <a:ext uri="{FF2B5EF4-FFF2-40B4-BE49-F238E27FC236}">
                <a16:creationId xmlns:a16="http://schemas.microsoft.com/office/drawing/2014/main" id="{EF3857F8-4D56-3C8C-0BE7-EF3640B6774F}"/>
              </a:ext>
            </a:extLst>
          </p:cNvPr>
          <p:cNvSpPr txBox="1"/>
          <p:nvPr/>
        </p:nvSpPr>
        <p:spPr>
          <a:xfrm>
            <a:off x="1066418" y="2207108"/>
            <a:ext cx="2768951" cy="369332"/>
          </a:xfrm>
          <a:prstGeom prst="rect">
            <a:avLst/>
          </a:prstGeom>
          <a:solidFill>
            <a:schemeClr val="accent5"/>
          </a:solidFill>
        </p:spPr>
        <p:txBody>
          <a:bodyPr wrap="square" rtlCol="0">
            <a:spAutoFit/>
          </a:bodyPr>
          <a:lstStyle/>
          <a:p>
            <a:r>
              <a:rPr lang="en-US" dirty="0">
                <a:solidFill>
                  <a:schemeClr val="bg1"/>
                </a:solidFill>
              </a:rPr>
              <a:t>Multiple data sources</a:t>
            </a:r>
          </a:p>
        </p:txBody>
      </p:sp>
      <p:grpSp>
        <p:nvGrpSpPr>
          <p:cNvPr id="50" name="Group 49">
            <a:extLst>
              <a:ext uri="{FF2B5EF4-FFF2-40B4-BE49-F238E27FC236}">
                <a16:creationId xmlns:a16="http://schemas.microsoft.com/office/drawing/2014/main" id="{F5C868C8-E57A-9B93-5E2D-1C517D0C0868}"/>
              </a:ext>
            </a:extLst>
          </p:cNvPr>
          <p:cNvGrpSpPr/>
          <p:nvPr/>
        </p:nvGrpSpPr>
        <p:grpSpPr>
          <a:xfrm>
            <a:off x="4817249" y="4323406"/>
            <a:ext cx="116157" cy="107637"/>
            <a:chOff x="9590298" y="3889664"/>
            <a:chExt cx="116157" cy="107637"/>
          </a:xfrm>
        </p:grpSpPr>
        <p:sp>
          <p:nvSpPr>
            <p:cNvPr id="47" name="Oval 46">
              <a:extLst>
                <a:ext uri="{FF2B5EF4-FFF2-40B4-BE49-F238E27FC236}">
                  <a16:creationId xmlns:a16="http://schemas.microsoft.com/office/drawing/2014/main" id="{C611F8CE-7E84-C0B9-80CD-BA713FBBFA39}"/>
                </a:ext>
              </a:extLst>
            </p:cNvPr>
            <p:cNvSpPr/>
            <p:nvPr/>
          </p:nvSpPr>
          <p:spPr>
            <a:xfrm rot="11013610">
              <a:off x="9590298" y="3889664"/>
              <a:ext cx="116157" cy="107637"/>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C40781A-2858-B7D4-DD01-390841FC3D7C}"/>
                </a:ext>
              </a:extLst>
            </p:cNvPr>
            <p:cNvSpPr/>
            <p:nvPr/>
          </p:nvSpPr>
          <p:spPr>
            <a:xfrm rot="11013610">
              <a:off x="9617451" y="3914229"/>
              <a:ext cx="63952" cy="539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33C7E81C-DEEF-C31D-920C-E28877C35FC2}"/>
              </a:ext>
            </a:extLst>
          </p:cNvPr>
          <p:cNvGrpSpPr/>
          <p:nvPr/>
        </p:nvGrpSpPr>
        <p:grpSpPr>
          <a:xfrm>
            <a:off x="4997881" y="3000303"/>
            <a:ext cx="116157" cy="107637"/>
            <a:chOff x="9590298" y="3889664"/>
            <a:chExt cx="116157" cy="107637"/>
          </a:xfrm>
        </p:grpSpPr>
        <p:sp>
          <p:nvSpPr>
            <p:cNvPr id="52" name="Oval 51">
              <a:extLst>
                <a:ext uri="{FF2B5EF4-FFF2-40B4-BE49-F238E27FC236}">
                  <a16:creationId xmlns:a16="http://schemas.microsoft.com/office/drawing/2014/main" id="{2E659338-9D94-0189-62B2-BB76A2106E07}"/>
                </a:ext>
              </a:extLst>
            </p:cNvPr>
            <p:cNvSpPr/>
            <p:nvPr/>
          </p:nvSpPr>
          <p:spPr>
            <a:xfrm rot="11013610">
              <a:off x="9590298" y="3889664"/>
              <a:ext cx="116157" cy="10763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A9395A8F-D69C-2B2E-9C7B-5A64BC7CBF7E}"/>
                </a:ext>
              </a:extLst>
            </p:cNvPr>
            <p:cNvSpPr/>
            <p:nvPr/>
          </p:nvSpPr>
          <p:spPr>
            <a:xfrm rot="11013610">
              <a:off x="9617451" y="3914229"/>
              <a:ext cx="63952" cy="539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FBDB5DF2-A352-B911-66ED-4DC091743926}"/>
              </a:ext>
            </a:extLst>
          </p:cNvPr>
          <p:cNvGrpSpPr/>
          <p:nvPr/>
        </p:nvGrpSpPr>
        <p:grpSpPr>
          <a:xfrm>
            <a:off x="7155509" y="2931339"/>
            <a:ext cx="116157" cy="107637"/>
            <a:chOff x="9590298" y="3889664"/>
            <a:chExt cx="116157" cy="107637"/>
          </a:xfrm>
        </p:grpSpPr>
        <p:sp>
          <p:nvSpPr>
            <p:cNvPr id="56" name="Oval 55">
              <a:extLst>
                <a:ext uri="{FF2B5EF4-FFF2-40B4-BE49-F238E27FC236}">
                  <a16:creationId xmlns:a16="http://schemas.microsoft.com/office/drawing/2014/main" id="{A4AD7FCD-0237-8468-635B-DEE4F50FBB33}"/>
                </a:ext>
              </a:extLst>
            </p:cNvPr>
            <p:cNvSpPr/>
            <p:nvPr/>
          </p:nvSpPr>
          <p:spPr>
            <a:xfrm rot="11013610">
              <a:off x="9590298" y="3889664"/>
              <a:ext cx="116157" cy="10763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5AD54E6A-9996-019E-07FD-55B79E6ADD01}"/>
                </a:ext>
              </a:extLst>
            </p:cNvPr>
            <p:cNvSpPr/>
            <p:nvPr/>
          </p:nvSpPr>
          <p:spPr>
            <a:xfrm rot="11013610">
              <a:off x="9617451" y="3914229"/>
              <a:ext cx="63952" cy="539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7EB3FA54-5F3A-9C54-2DC6-6C07B7B34567}"/>
              </a:ext>
            </a:extLst>
          </p:cNvPr>
          <p:cNvGrpSpPr/>
          <p:nvPr/>
        </p:nvGrpSpPr>
        <p:grpSpPr>
          <a:xfrm>
            <a:off x="7351099" y="4380727"/>
            <a:ext cx="116157" cy="107637"/>
            <a:chOff x="9590298" y="3889664"/>
            <a:chExt cx="116157" cy="107637"/>
          </a:xfrm>
        </p:grpSpPr>
        <p:sp>
          <p:nvSpPr>
            <p:cNvPr id="59" name="Oval 58">
              <a:extLst>
                <a:ext uri="{FF2B5EF4-FFF2-40B4-BE49-F238E27FC236}">
                  <a16:creationId xmlns:a16="http://schemas.microsoft.com/office/drawing/2014/main" id="{135A7A26-D1FF-E6BD-AC3D-FC00F6BDAD42}"/>
                </a:ext>
              </a:extLst>
            </p:cNvPr>
            <p:cNvSpPr/>
            <p:nvPr/>
          </p:nvSpPr>
          <p:spPr>
            <a:xfrm rot="11013610">
              <a:off x="9590298" y="3889664"/>
              <a:ext cx="116157" cy="107637"/>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9B900F59-CCAC-35D5-69DD-ACB6DC7629BE}"/>
                </a:ext>
              </a:extLst>
            </p:cNvPr>
            <p:cNvSpPr/>
            <p:nvPr/>
          </p:nvSpPr>
          <p:spPr>
            <a:xfrm rot="11013610">
              <a:off x="9617451" y="3914229"/>
              <a:ext cx="63952" cy="539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628A891-2888-E08D-E879-FAA31FB403C1}"/>
              </a:ext>
            </a:extLst>
          </p:cNvPr>
          <p:cNvSpPr txBox="1"/>
          <p:nvPr/>
        </p:nvSpPr>
        <p:spPr>
          <a:xfrm>
            <a:off x="5201142" y="3904404"/>
            <a:ext cx="1987202" cy="830997"/>
          </a:xfrm>
          <a:prstGeom prst="rect">
            <a:avLst/>
          </a:prstGeom>
          <a:noFill/>
        </p:spPr>
        <p:txBody>
          <a:bodyPr wrap="square" rtlCol="0">
            <a:spAutoFit/>
          </a:bodyPr>
          <a:lstStyle/>
          <a:p>
            <a:pPr algn="ctr"/>
            <a:r>
              <a:rPr lang="en-US" sz="2400" dirty="0">
                <a:solidFill>
                  <a:schemeClr val="bg2">
                    <a:lumMod val="25000"/>
                  </a:schemeClr>
                </a:solidFill>
              </a:rPr>
              <a:t>An end-to-end data platform</a:t>
            </a:r>
          </a:p>
        </p:txBody>
      </p:sp>
      <p:sp>
        <p:nvSpPr>
          <p:cNvPr id="63" name="TextBox 62">
            <a:extLst>
              <a:ext uri="{FF2B5EF4-FFF2-40B4-BE49-F238E27FC236}">
                <a16:creationId xmlns:a16="http://schemas.microsoft.com/office/drawing/2014/main" id="{EF1B06A4-13A7-F179-B529-48CC783B38B9}"/>
              </a:ext>
            </a:extLst>
          </p:cNvPr>
          <p:cNvSpPr txBox="1"/>
          <p:nvPr/>
        </p:nvSpPr>
        <p:spPr>
          <a:xfrm>
            <a:off x="5477833" y="3061676"/>
            <a:ext cx="1343638" cy="1015663"/>
          </a:xfrm>
          <a:prstGeom prst="rect">
            <a:avLst/>
          </a:prstGeom>
          <a:noFill/>
        </p:spPr>
        <p:txBody>
          <a:bodyPr wrap="none" rtlCol="0">
            <a:spAutoFit/>
          </a:bodyPr>
          <a:lstStyle/>
          <a:p>
            <a:r>
              <a:rPr lang="en-US" sz="6000" dirty="0"/>
              <a:t>A4L</a:t>
            </a:r>
          </a:p>
        </p:txBody>
      </p:sp>
    </p:spTree>
    <p:extLst>
      <p:ext uri="{BB962C8B-B14F-4D97-AF65-F5344CB8AC3E}">
        <p14:creationId xmlns:p14="http://schemas.microsoft.com/office/powerpoint/2010/main" val="317056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74A1-E04F-767B-5710-685AC77B957D}"/>
            </a:ext>
          </a:extLst>
        </p:cNvPr>
        <p:cNvGrpSpPr/>
        <p:nvPr/>
      </p:nvGrpSpPr>
      <p:grpSpPr>
        <a:xfrm>
          <a:off x="0" y="0"/>
          <a:ext cx="0" cy="0"/>
          <a:chOff x="0" y="0"/>
          <a:chExt cx="0" cy="0"/>
        </a:xfrm>
      </p:grpSpPr>
      <p:pic>
        <p:nvPicPr>
          <p:cNvPr id="10" name="Picture 9" descr="A diagram of data processing&#10;&#10;Description automatically generated">
            <a:extLst>
              <a:ext uri="{FF2B5EF4-FFF2-40B4-BE49-F238E27FC236}">
                <a16:creationId xmlns:a16="http://schemas.microsoft.com/office/drawing/2014/main" id="{05002B29-3855-3314-1128-B4BF06312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8" y="899234"/>
            <a:ext cx="7772400" cy="5321081"/>
          </a:xfrm>
          <a:prstGeom prst="rect">
            <a:avLst/>
          </a:prstGeom>
        </p:spPr>
      </p:pic>
      <p:sp>
        <p:nvSpPr>
          <p:cNvPr id="2" name="Title 1">
            <a:extLst>
              <a:ext uri="{FF2B5EF4-FFF2-40B4-BE49-F238E27FC236}">
                <a16:creationId xmlns:a16="http://schemas.microsoft.com/office/drawing/2014/main" id="{EE7E747F-0B5F-5983-2CDF-DC8CD820FC2D}"/>
              </a:ext>
            </a:extLst>
          </p:cNvPr>
          <p:cNvSpPr>
            <a:spLocks noGrp="1"/>
          </p:cNvSpPr>
          <p:nvPr>
            <p:ph type="title"/>
          </p:nvPr>
        </p:nvSpPr>
        <p:spPr>
          <a:xfrm>
            <a:off x="200042" y="193905"/>
            <a:ext cx="9768417" cy="544513"/>
          </a:xfrm>
        </p:spPr>
        <p:txBody>
          <a:bodyPr anchor="ctr">
            <a:noAutofit/>
          </a:bodyPr>
          <a:lstStyle/>
          <a:p>
            <a:r>
              <a:rPr lang="en-US" sz="4000" dirty="0"/>
              <a:t>Overview Data Platform</a:t>
            </a:r>
            <a:endParaRPr lang="en-US" sz="4000" dirty="0">
              <a:ea typeface="Calibri Light"/>
              <a:cs typeface="Calibri Light"/>
            </a:endParaRPr>
          </a:p>
        </p:txBody>
      </p:sp>
      <p:sp>
        <p:nvSpPr>
          <p:cNvPr id="41" name="Rectangle 40">
            <a:extLst>
              <a:ext uri="{FF2B5EF4-FFF2-40B4-BE49-F238E27FC236}">
                <a16:creationId xmlns:a16="http://schemas.microsoft.com/office/drawing/2014/main" id="{0FA23D19-B41C-41EE-0E9C-CF0BEB0C6FF2}"/>
              </a:ext>
            </a:extLst>
          </p:cNvPr>
          <p:cNvSpPr/>
          <p:nvPr/>
        </p:nvSpPr>
        <p:spPr>
          <a:xfrm>
            <a:off x="1683835" y="4841894"/>
            <a:ext cx="6240966" cy="1318408"/>
          </a:xfrm>
          <a:prstGeom prst="rect">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9029FCB3-C112-02F7-CE8C-6250828A057C}"/>
              </a:ext>
            </a:extLst>
          </p:cNvPr>
          <p:cNvSpPr/>
          <p:nvPr/>
        </p:nvSpPr>
        <p:spPr>
          <a:xfrm>
            <a:off x="8160877" y="3698904"/>
            <a:ext cx="3762064" cy="932688"/>
          </a:xfrm>
          <a:prstGeom prst="rect">
            <a:avLst/>
          </a:prstGeom>
          <a:solidFill>
            <a:schemeClr val="accent1">
              <a:alpha val="28000"/>
            </a:schemeClr>
          </a:solidFill>
          <a:ln w="508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C82F707-7859-67DA-F243-09AF1A3EB61C}"/>
              </a:ext>
            </a:extLst>
          </p:cNvPr>
          <p:cNvSpPr txBox="1"/>
          <p:nvPr/>
        </p:nvSpPr>
        <p:spPr>
          <a:xfrm>
            <a:off x="10568393" y="3151263"/>
            <a:ext cx="1056571" cy="400110"/>
          </a:xfrm>
          <a:prstGeom prst="rect">
            <a:avLst/>
          </a:prstGeom>
          <a:solidFill>
            <a:schemeClr val="accent1"/>
          </a:solidFill>
        </p:spPr>
        <p:txBody>
          <a:bodyPr wrap="none" rtlCol="0">
            <a:spAutoFit/>
          </a:bodyPr>
          <a:lstStyle/>
          <a:p>
            <a:r>
              <a:rPr lang="en-US" sz="2000" dirty="0">
                <a:solidFill>
                  <a:schemeClr val="bg1"/>
                </a:solidFill>
              </a:rPr>
              <a:t>Ongoing</a:t>
            </a:r>
          </a:p>
        </p:txBody>
      </p:sp>
      <p:sp>
        <p:nvSpPr>
          <p:cNvPr id="49" name="Bent-Up Arrow 48">
            <a:extLst>
              <a:ext uri="{FF2B5EF4-FFF2-40B4-BE49-F238E27FC236}">
                <a16:creationId xmlns:a16="http://schemas.microsoft.com/office/drawing/2014/main" id="{872179C4-7216-6094-60EA-0D97E0ED0AB6}"/>
              </a:ext>
            </a:extLst>
          </p:cNvPr>
          <p:cNvSpPr/>
          <p:nvPr/>
        </p:nvSpPr>
        <p:spPr>
          <a:xfrm rot="16200000">
            <a:off x="9558811" y="1304417"/>
            <a:ext cx="850392" cy="244023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F7FCE64-26A5-7EDC-B08A-9A3837068DBE}"/>
              </a:ext>
            </a:extLst>
          </p:cNvPr>
          <p:cNvSpPr txBox="1"/>
          <p:nvPr/>
        </p:nvSpPr>
        <p:spPr>
          <a:xfrm>
            <a:off x="8968013" y="1536576"/>
            <a:ext cx="2704074" cy="369332"/>
          </a:xfrm>
          <a:prstGeom prst="rect">
            <a:avLst/>
          </a:prstGeom>
          <a:solidFill>
            <a:schemeClr val="accent1"/>
          </a:solidFill>
        </p:spPr>
        <p:txBody>
          <a:bodyPr wrap="none" rtlCol="0">
            <a:spAutoFit/>
          </a:bodyPr>
          <a:lstStyle/>
          <a:p>
            <a:r>
              <a:rPr lang="en-US" dirty="0">
                <a:solidFill>
                  <a:schemeClr val="bg1"/>
                </a:solidFill>
              </a:rPr>
              <a:t>Testing for re-design needs</a:t>
            </a:r>
          </a:p>
        </p:txBody>
      </p:sp>
      <p:sp>
        <p:nvSpPr>
          <p:cNvPr id="3" name="Rectangle 2">
            <a:extLst>
              <a:ext uri="{FF2B5EF4-FFF2-40B4-BE49-F238E27FC236}">
                <a16:creationId xmlns:a16="http://schemas.microsoft.com/office/drawing/2014/main" id="{E734AD7D-39B5-0676-AD43-6498653A9A39}"/>
              </a:ext>
            </a:extLst>
          </p:cNvPr>
          <p:cNvSpPr/>
          <p:nvPr/>
        </p:nvSpPr>
        <p:spPr>
          <a:xfrm>
            <a:off x="4697073" y="2998752"/>
            <a:ext cx="3227727" cy="1400304"/>
          </a:xfrm>
          <a:prstGeom prst="rect">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24557A75-D09B-F870-9912-1618BA925E4F}"/>
              </a:ext>
            </a:extLst>
          </p:cNvPr>
          <p:cNvSpPr/>
          <p:nvPr/>
        </p:nvSpPr>
        <p:spPr>
          <a:xfrm>
            <a:off x="1671215" y="3624570"/>
            <a:ext cx="3025858" cy="723880"/>
          </a:xfrm>
          <a:prstGeom prst="rect">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BABF4D9-3D1C-42E2-CF3C-B303215E55AF}"/>
              </a:ext>
            </a:extLst>
          </p:cNvPr>
          <p:cNvSpPr txBox="1"/>
          <p:nvPr/>
        </p:nvSpPr>
        <p:spPr>
          <a:xfrm>
            <a:off x="8524104" y="3781007"/>
            <a:ext cx="1348070" cy="338554"/>
          </a:xfrm>
          <a:prstGeom prst="rect">
            <a:avLst/>
          </a:prstGeom>
          <a:solidFill>
            <a:schemeClr val="bg1">
              <a:lumMod val="85000"/>
            </a:schemeClr>
          </a:solidFill>
        </p:spPr>
        <p:txBody>
          <a:bodyPr wrap="square" rtlCol="0">
            <a:spAutoFit/>
          </a:bodyPr>
          <a:lstStyle/>
          <a:p>
            <a:r>
              <a:rPr lang="en-US" sz="1600" dirty="0"/>
              <a:t>Data analytics</a:t>
            </a:r>
          </a:p>
        </p:txBody>
      </p:sp>
      <p:sp>
        <p:nvSpPr>
          <p:cNvPr id="13" name="TextBox 12">
            <a:extLst>
              <a:ext uri="{FF2B5EF4-FFF2-40B4-BE49-F238E27FC236}">
                <a16:creationId xmlns:a16="http://schemas.microsoft.com/office/drawing/2014/main" id="{D777756E-F4C8-C695-73F7-9B6E8C440956}"/>
              </a:ext>
            </a:extLst>
          </p:cNvPr>
          <p:cNvSpPr txBox="1"/>
          <p:nvPr/>
        </p:nvSpPr>
        <p:spPr>
          <a:xfrm>
            <a:off x="8499923" y="4212215"/>
            <a:ext cx="1450910" cy="338554"/>
          </a:xfrm>
          <a:prstGeom prst="rect">
            <a:avLst/>
          </a:prstGeom>
          <a:solidFill>
            <a:schemeClr val="bg1">
              <a:lumMod val="85000"/>
            </a:schemeClr>
          </a:solidFill>
        </p:spPr>
        <p:txBody>
          <a:bodyPr wrap="none" rtlCol="0">
            <a:spAutoFit/>
          </a:bodyPr>
          <a:lstStyle/>
          <a:p>
            <a:r>
              <a:rPr lang="en-US" sz="1600" dirty="0"/>
              <a:t>Personalization</a:t>
            </a:r>
          </a:p>
        </p:txBody>
      </p:sp>
      <p:sp>
        <p:nvSpPr>
          <p:cNvPr id="15" name="TextBox 14">
            <a:extLst>
              <a:ext uri="{FF2B5EF4-FFF2-40B4-BE49-F238E27FC236}">
                <a16:creationId xmlns:a16="http://schemas.microsoft.com/office/drawing/2014/main" id="{81C5973D-17C0-B02C-63B7-3E0D5823B9D4}"/>
              </a:ext>
            </a:extLst>
          </p:cNvPr>
          <p:cNvSpPr txBox="1"/>
          <p:nvPr/>
        </p:nvSpPr>
        <p:spPr>
          <a:xfrm>
            <a:off x="10258480" y="3771736"/>
            <a:ext cx="1644095" cy="338554"/>
          </a:xfrm>
          <a:prstGeom prst="rect">
            <a:avLst/>
          </a:prstGeom>
          <a:solidFill>
            <a:schemeClr val="bg1">
              <a:lumMod val="85000"/>
            </a:schemeClr>
          </a:solidFill>
        </p:spPr>
        <p:txBody>
          <a:bodyPr wrap="square" rtlCol="0">
            <a:spAutoFit/>
          </a:bodyPr>
          <a:lstStyle/>
          <a:p>
            <a:r>
              <a:rPr lang="en-US" sz="1600" dirty="0"/>
              <a:t>Data visualization</a:t>
            </a:r>
          </a:p>
        </p:txBody>
      </p:sp>
      <p:sp>
        <p:nvSpPr>
          <p:cNvPr id="22" name="TextBox 21">
            <a:extLst>
              <a:ext uri="{FF2B5EF4-FFF2-40B4-BE49-F238E27FC236}">
                <a16:creationId xmlns:a16="http://schemas.microsoft.com/office/drawing/2014/main" id="{77DF615B-23C3-1A21-F0F2-97A8D43A5314}"/>
              </a:ext>
            </a:extLst>
          </p:cNvPr>
          <p:cNvSpPr txBox="1"/>
          <p:nvPr/>
        </p:nvSpPr>
        <p:spPr>
          <a:xfrm>
            <a:off x="10546741" y="4201664"/>
            <a:ext cx="1155911" cy="338554"/>
          </a:xfrm>
          <a:prstGeom prst="rect">
            <a:avLst/>
          </a:prstGeom>
          <a:solidFill>
            <a:schemeClr val="bg1">
              <a:lumMod val="85000"/>
            </a:schemeClr>
          </a:solidFill>
        </p:spPr>
        <p:txBody>
          <a:bodyPr wrap="square" rtlCol="0">
            <a:spAutoFit/>
          </a:bodyPr>
          <a:lstStyle/>
          <a:p>
            <a:r>
              <a:rPr lang="en-US" sz="1600" dirty="0"/>
              <a:t>Dashboard</a:t>
            </a:r>
          </a:p>
        </p:txBody>
      </p:sp>
      <p:sp>
        <p:nvSpPr>
          <p:cNvPr id="24" name="Right Arrow 23">
            <a:extLst>
              <a:ext uri="{FF2B5EF4-FFF2-40B4-BE49-F238E27FC236}">
                <a16:creationId xmlns:a16="http://schemas.microsoft.com/office/drawing/2014/main" id="{C4DABDDE-2B4B-B4FD-6B75-17963C7693BB}"/>
              </a:ext>
            </a:extLst>
          </p:cNvPr>
          <p:cNvSpPr/>
          <p:nvPr/>
        </p:nvSpPr>
        <p:spPr>
          <a:xfrm>
            <a:off x="9988048" y="3950331"/>
            <a:ext cx="224665" cy="484632"/>
          </a:xfrm>
          <a:prstGeom prst="righ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345FE2B3-4438-7A2A-7E43-B4E7A8D817E3}"/>
              </a:ext>
            </a:extLst>
          </p:cNvPr>
          <p:cNvSpPr/>
          <p:nvPr/>
        </p:nvSpPr>
        <p:spPr>
          <a:xfrm>
            <a:off x="8183834" y="3969899"/>
            <a:ext cx="251578" cy="484632"/>
          </a:xfrm>
          <a:prstGeom prst="righ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64FF8CF-50C6-2FBF-4E9D-73E6C5527542}"/>
              </a:ext>
            </a:extLst>
          </p:cNvPr>
          <p:cNvSpPr/>
          <p:nvPr/>
        </p:nvSpPr>
        <p:spPr>
          <a:xfrm>
            <a:off x="8160876" y="1438102"/>
            <a:ext cx="3910961" cy="3883322"/>
          </a:xfrm>
          <a:prstGeom prst="rect">
            <a:avLst/>
          </a:prstGeom>
          <a:solidFill>
            <a:schemeClr val="bg1"/>
          </a:solidFill>
          <a:ln w="476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41C3182-217B-73A2-10D2-D2E57BDAABB5}"/>
              </a:ext>
            </a:extLst>
          </p:cNvPr>
          <p:cNvSpPr/>
          <p:nvPr/>
        </p:nvSpPr>
        <p:spPr>
          <a:xfrm>
            <a:off x="3350664" y="3698903"/>
            <a:ext cx="636120" cy="420657"/>
          </a:xfrm>
          <a:prstGeom prst="rect">
            <a:avLst/>
          </a:prstGeom>
          <a:noFill/>
          <a:ln w="349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2BF4B4D-6811-CA54-AB14-84E3ACEEBB50}"/>
              </a:ext>
            </a:extLst>
          </p:cNvPr>
          <p:cNvSpPr txBox="1"/>
          <p:nvPr/>
        </p:nvSpPr>
        <p:spPr>
          <a:xfrm>
            <a:off x="3986784" y="3662122"/>
            <a:ext cx="582082" cy="307777"/>
          </a:xfrm>
          <a:prstGeom prst="rect">
            <a:avLst/>
          </a:prstGeom>
          <a:noFill/>
        </p:spPr>
        <p:txBody>
          <a:bodyPr wrap="none" rtlCol="0">
            <a:spAutoFit/>
          </a:bodyPr>
          <a:lstStyle/>
          <a:p>
            <a:r>
              <a:rPr lang="en-US" sz="1400" dirty="0">
                <a:solidFill>
                  <a:schemeClr val="accent3"/>
                </a:solidFill>
              </a:rPr>
              <a:t>Silver</a:t>
            </a:r>
          </a:p>
        </p:txBody>
      </p:sp>
      <p:sp>
        <p:nvSpPr>
          <p:cNvPr id="28" name="Rectangle 27">
            <a:extLst>
              <a:ext uri="{FF2B5EF4-FFF2-40B4-BE49-F238E27FC236}">
                <a16:creationId xmlns:a16="http://schemas.microsoft.com/office/drawing/2014/main" id="{8E908A08-078F-E604-1778-0BA261B0BCAE}"/>
              </a:ext>
            </a:extLst>
          </p:cNvPr>
          <p:cNvSpPr/>
          <p:nvPr/>
        </p:nvSpPr>
        <p:spPr>
          <a:xfrm>
            <a:off x="3281392" y="4900460"/>
            <a:ext cx="772448" cy="388188"/>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B50EBB2-3BA6-DE75-BABD-E5A45AB72FF5}"/>
              </a:ext>
            </a:extLst>
          </p:cNvPr>
          <p:cNvSpPr txBox="1"/>
          <p:nvPr/>
        </p:nvSpPr>
        <p:spPr>
          <a:xfrm>
            <a:off x="4041110" y="4899736"/>
            <a:ext cx="529312" cy="307777"/>
          </a:xfrm>
          <a:prstGeom prst="rect">
            <a:avLst/>
          </a:prstGeom>
          <a:noFill/>
        </p:spPr>
        <p:txBody>
          <a:bodyPr wrap="none" rtlCol="0">
            <a:spAutoFit/>
          </a:bodyPr>
          <a:lstStyle/>
          <a:p>
            <a:r>
              <a:rPr lang="en-US" sz="1400" dirty="0">
                <a:solidFill>
                  <a:schemeClr val="accent4"/>
                </a:solidFill>
              </a:rPr>
              <a:t>Gold</a:t>
            </a:r>
          </a:p>
        </p:txBody>
      </p:sp>
      <p:sp>
        <p:nvSpPr>
          <p:cNvPr id="31" name="Rectangle 30">
            <a:extLst>
              <a:ext uri="{FF2B5EF4-FFF2-40B4-BE49-F238E27FC236}">
                <a16:creationId xmlns:a16="http://schemas.microsoft.com/office/drawing/2014/main" id="{844B83D4-66AF-6DAE-B4D9-C5B5BEC4C1C3}"/>
              </a:ext>
            </a:extLst>
          </p:cNvPr>
          <p:cNvSpPr/>
          <p:nvPr/>
        </p:nvSpPr>
        <p:spPr>
          <a:xfrm>
            <a:off x="4748784" y="1597027"/>
            <a:ext cx="634886" cy="395116"/>
          </a:xfrm>
          <a:prstGeom prst="rect">
            <a:avLst/>
          </a:prstGeom>
          <a:noFill/>
          <a:ln w="34925">
            <a:solidFill>
              <a:srgbClr val="AA8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C935028D-E85B-A7B9-EC16-E9815E0AEAAA}"/>
              </a:ext>
            </a:extLst>
          </p:cNvPr>
          <p:cNvSpPr txBox="1"/>
          <p:nvPr/>
        </p:nvSpPr>
        <p:spPr>
          <a:xfrm>
            <a:off x="4117705" y="1423141"/>
            <a:ext cx="687496" cy="307777"/>
          </a:xfrm>
          <a:prstGeom prst="rect">
            <a:avLst/>
          </a:prstGeom>
          <a:noFill/>
        </p:spPr>
        <p:txBody>
          <a:bodyPr wrap="none" rtlCol="0">
            <a:spAutoFit/>
          </a:bodyPr>
          <a:lstStyle/>
          <a:p>
            <a:r>
              <a:rPr lang="en-US" sz="1400" dirty="0">
                <a:solidFill>
                  <a:srgbClr val="AA810F"/>
                </a:solidFill>
              </a:rPr>
              <a:t>Bronze</a:t>
            </a:r>
          </a:p>
        </p:txBody>
      </p:sp>
      <p:sp>
        <p:nvSpPr>
          <p:cNvPr id="38" name="Rectangle 37">
            <a:extLst>
              <a:ext uri="{FF2B5EF4-FFF2-40B4-BE49-F238E27FC236}">
                <a16:creationId xmlns:a16="http://schemas.microsoft.com/office/drawing/2014/main" id="{11014B41-6412-E3BE-2835-1D8D08801FBA}"/>
              </a:ext>
            </a:extLst>
          </p:cNvPr>
          <p:cNvSpPr/>
          <p:nvPr/>
        </p:nvSpPr>
        <p:spPr>
          <a:xfrm>
            <a:off x="1650848" y="1400864"/>
            <a:ext cx="6273953" cy="1547379"/>
          </a:xfrm>
          <a:prstGeom prst="rect">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4" name="Graphic 33" descr="Badge 1 with solid fill">
            <a:extLst>
              <a:ext uri="{FF2B5EF4-FFF2-40B4-BE49-F238E27FC236}">
                <a16:creationId xmlns:a16="http://schemas.microsoft.com/office/drawing/2014/main" id="{5F477B14-3D28-0D18-A7D3-A1DFD203F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0849" y="1888778"/>
            <a:ext cx="402336" cy="402336"/>
          </a:xfrm>
          <a:prstGeom prst="rect">
            <a:avLst/>
          </a:prstGeom>
        </p:spPr>
      </p:pic>
      <p:pic>
        <p:nvPicPr>
          <p:cNvPr id="36" name="Graphic 35" descr="Badge with solid fill">
            <a:extLst>
              <a:ext uri="{FF2B5EF4-FFF2-40B4-BE49-F238E27FC236}">
                <a16:creationId xmlns:a16="http://schemas.microsoft.com/office/drawing/2014/main" id="{A447CEEE-81CC-0F00-90C2-765529708E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5601" y="3080757"/>
            <a:ext cx="402336" cy="402336"/>
          </a:xfrm>
          <a:prstGeom prst="rect">
            <a:avLst/>
          </a:prstGeom>
        </p:spPr>
      </p:pic>
      <p:pic>
        <p:nvPicPr>
          <p:cNvPr id="39" name="Graphic 38" descr="Badge 3 with solid fill">
            <a:extLst>
              <a:ext uri="{FF2B5EF4-FFF2-40B4-BE49-F238E27FC236}">
                <a16:creationId xmlns:a16="http://schemas.microsoft.com/office/drawing/2014/main" id="{D3F62A9D-E29A-A8F3-AEC5-6C08BA2B45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0849" y="3769340"/>
            <a:ext cx="401118" cy="401118"/>
          </a:xfrm>
          <a:prstGeom prst="rect">
            <a:avLst/>
          </a:prstGeom>
        </p:spPr>
      </p:pic>
      <p:pic>
        <p:nvPicPr>
          <p:cNvPr id="42" name="Graphic 41" descr="Badge 4 with solid fill">
            <a:extLst>
              <a:ext uri="{FF2B5EF4-FFF2-40B4-BE49-F238E27FC236}">
                <a16:creationId xmlns:a16="http://schemas.microsoft.com/office/drawing/2014/main" id="{6D1ABB76-AFC9-5436-AAED-E152E9405A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71215" y="4899736"/>
            <a:ext cx="402336" cy="402336"/>
          </a:xfrm>
          <a:prstGeom prst="rect">
            <a:avLst/>
          </a:prstGeom>
        </p:spPr>
      </p:pic>
      <p:pic>
        <p:nvPicPr>
          <p:cNvPr id="45" name="Graphic 44" descr="Badge 5 with solid fill">
            <a:extLst>
              <a:ext uri="{FF2B5EF4-FFF2-40B4-BE49-F238E27FC236}">
                <a16:creationId xmlns:a16="http://schemas.microsoft.com/office/drawing/2014/main" id="{BBCDF9D4-339C-10FF-50EB-F8F2AA47F9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68976" y="5299695"/>
            <a:ext cx="407542" cy="402336"/>
          </a:xfrm>
          <a:prstGeom prst="rect">
            <a:avLst/>
          </a:prstGeom>
        </p:spPr>
      </p:pic>
      <p:pic>
        <p:nvPicPr>
          <p:cNvPr id="53" name="Graphic 52" descr="Badge 6 with solid fill">
            <a:extLst>
              <a:ext uri="{FF2B5EF4-FFF2-40B4-BE49-F238E27FC236}">
                <a16:creationId xmlns:a16="http://schemas.microsoft.com/office/drawing/2014/main" id="{00AE6283-A5A0-D943-1AA2-67EB209BE1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85296" y="5735398"/>
            <a:ext cx="399371" cy="399371"/>
          </a:xfrm>
          <a:prstGeom prst="rect">
            <a:avLst/>
          </a:prstGeom>
        </p:spPr>
      </p:pic>
      <p:sp>
        <p:nvSpPr>
          <p:cNvPr id="46" name="Rectangle 45">
            <a:extLst>
              <a:ext uri="{FF2B5EF4-FFF2-40B4-BE49-F238E27FC236}">
                <a16:creationId xmlns:a16="http://schemas.microsoft.com/office/drawing/2014/main" id="{BF4DD107-D84C-BB73-9FDF-600D4BF6948F}"/>
              </a:ext>
            </a:extLst>
          </p:cNvPr>
          <p:cNvSpPr/>
          <p:nvPr/>
        </p:nvSpPr>
        <p:spPr>
          <a:xfrm>
            <a:off x="67153" y="998159"/>
            <a:ext cx="8079466" cy="5252821"/>
          </a:xfrm>
          <a:prstGeom prst="rect">
            <a:avLst/>
          </a:prstGeom>
          <a:solidFill>
            <a:schemeClr val="accent1">
              <a:alpha val="28000"/>
            </a:schemeClr>
          </a:solidFill>
          <a:ln w="508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96789E2-DD88-1C05-AED2-60F9306CE1B4}"/>
              </a:ext>
            </a:extLst>
          </p:cNvPr>
          <p:cNvSpPr txBox="1"/>
          <p:nvPr/>
        </p:nvSpPr>
        <p:spPr>
          <a:xfrm>
            <a:off x="1936606" y="2779027"/>
            <a:ext cx="3319820" cy="646331"/>
          </a:xfrm>
          <a:prstGeom prst="rect">
            <a:avLst/>
          </a:prstGeom>
          <a:solidFill>
            <a:schemeClr val="accent1"/>
          </a:solidFill>
        </p:spPr>
        <p:txBody>
          <a:bodyPr wrap="none" rtlCol="0">
            <a:spAutoFit/>
          </a:bodyPr>
          <a:lstStyle/>
          <a:p>
            <a:r>
              <a:rPr lang="en-US" sz="3600" dirty="0">
                <a:solidFill>
                  <a:schemeClr val="bg1"/>
                </a:solidFill>
              </a:rPr>
              <a:t>Data Engine v1.0</a:t>
            </a:r>
          </a:p>
        </p:txBody>
      </p:sp>
    </p:spTree>
    <p:extLst>
      <p:ext uri="{BB962C8B-B14F-4D97-AF65-F5344CB8AC3E}">
        <p14:creationId xmlns:p14="http://schemas.microsoft.com/office/powerpoint/2010/main" val="33396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7" grpId="0" animBg="1"/>
      <p:bldP spid="48" grpId="0" animBg="1"/>
      <p:bldP spid="49" grpId="0" animBg="1"/>
      <p:bldP spid="50" grpId="0" animBg="1"/>
      <p:bldP spid="3" grpId="0" animBg="1"/>
      <p:bldP spid="3" grpId="1" animBg="1"/>
      <p:bldP spid="5" grpId="0" animBg="1"/>
      <p:bldP spid="5" grpId="1" animBg="1"/>
      <p:bldP spid="29" grpId="0" animBg="1"/>
      <p:bldP spid="29" grpId="1" animBg="1"/>
      <p:bldP spid="38" grpId="0" animBg="1"/>
      <p:bldP spid="38" grpId="1" animBg="1"/>
      <p:bldP spid="46"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66" name="Google Shape;866;p83"/>
          <p:cNvSpPr txBox="1">
            <a:spLocks noGrp="1"/>
          </p:cNvSpPr>
          <p:nvPr>
            <p:ph type="title" idx="4294967295"/>
          </p:nvPr>
        </p:nvSpPr>
        <p:spPr>
          <a:xfrm>
            <a:off x="155162" y="161100"/>
            <a:ext cx="9961951" cy="615600"/>
          </a:xfrm>
          <a:prstGeom prst="rect">
            <a:avLst/>
          </a:prstGeom>
          <a:noFill/>
          <a:ln>
            <a:noFill/>
          </a:ln>
        </p:spPr>
        <p:txBody>
          <a:bodyPr spcFirstLastPara="1" vert="horz" wrap="square" lIns="121900" tIns="60933" rIns="121900" bIns="60933" rtlCol="0" anchor="ctr" anchorCtr="0">
            <a:noAutofit/>
          </a:bodyPr>
          <a:lstStyle/>
          <a:p>
            <a:pPr>
              <a:lnSpc>
                <a:spcPct val="100000"/>
              </a:lnSpc>
              <a:spcBef>
                <a:spcPts val="0"/>
              </a:spcBef>
              <a:buClr>
                <a:srgbClr val="000000"/>
              </a:buClr>
              <a:buSzPts val="4000"/>
            </a:pPr>
            <a:r>
              <a:rPr lang="en" sz="4000" b="0" dirty="0">
                <a:ea typeface="Barlow Condensed Medium"/>
                <a:cs typeface="Barlow Condensed Medium"/>
                <a:sym typeface="Barlow Condensed Medium"/>
              </a:rPr>
              <a:t>1EdTech collaboration</a:t>
            </a:r>
            <a:endParaRPr sz="4000" b="0" dirty="0">
              <a:ea typeface="Barlow Condensed Medium"/>
              <a:cs typeface="Barlow Condensed Medium"/>
              <a:sym typeface="Barlow Condensed Medium"/>
            </a:endParaRPr>
          </a:p>
        </p:txBody>
      </p:sp>
      <p:grpSp>
        <p:nvGrpSpPr>
          <p:cNvPr id="2" name="Group 1">
            <a:extLst>
              <a:ext uri="{FF2B5EF4-FFF2-40B4-BE49-F238E27FC236}">
                <a16:creationId xmlns:a16="http://schemas.microsoft.com/office/drawing/2014/main" id="{2B0DA564-9BE8-3BE1-D44C-CBC07E450680}"/>
              </a:ext>
            </a:extLst>
          </p:cNvPr>
          <p:cNvGrpSpPr/>
          <p:nvPr/>
        </p:nvGrpSpPr>
        <p:grpSpPr>
          <a:xfrm>
            <a:off x="540547" y="1891633"/>
            <a:ext cx="10828859" cy="4513732"/>
            <a:chOff x="-524135" y="956260"/>
            <a:chExt cx="12401715" cy="5573636"/>
          </a:xfrm>
        </p:grpSpPr>
        <p:sp>
          <p:nvSpPr>
            <p:cNvPr id="840" name="Google Shape;840;p83"/>
            <p:cNvSpPr/>
            <p:nvPr/>
          </p:nvSpPr>
          <p:spPr>
            <a:xfrm>
              <a:off x="2309267" y="2554267"/>
              <a:ext cx="1607200" cy="1812400"/>
            </a:xfrm>
            <a:prstGeom prst="roundRect">
              <a:avLst>
                <a:gd name="adj" fmla="val 9603"/>
              </a:avLst>
            </a:prstGeom>
            <a:solidFill>
              <a:srgbClr val="F3F3F3"/>
            </a:solidFill>
            <a:ln>
              <a:noFill/>
            </a:ln>
          </p:spPr>
          <p:txBody>
            <a:bodyPr spcFirstLastPara="1" wrap="square" lIns="121900" tIns="121900" rIns="121900" bIns="121900" anchor="ctr" anchorCtr="0">
              <a:noAutofit/>
            </a:bodyPr>
            <a:lstStyle/>
            <a:p>
              <a:pPr algn="ctr"/>
              <a:endParaRPr sz="2400"/>
            </a:p>
          </p:txBody>
        </p:sp>
        <p:sp>
          <p:nvSpPr>
            <p:cNvPr id="841" name="Google Shape;841;p83"/>
            <p:cNvSpPr/>
            <p:nvPr/>
          </p:nvSpPr>
          <p:spPr>
            <a:xfrm>
              <a:off x="2643471" y="3868867"/>
              <a:ext cx="938800" cy="414800"/>
            </a:xfrm>
            <a:prstGeom prst="roundRect">
              <a:avLst>
                <a:gd name="adj" fmla="val 16667"/>
              </a:avLst>
            </a:prstGeom>
            <a:noFill/>
            <a:ln>
              <a:noFill/>
            </a:ln>
          </p:spPr>
          <p:txBody>
            <a:bodyPr spcFirstLastPara="1" wrap="square" lIns="121900" tIns="121900" rIns="121900" bIns="121900" anchor="ctr" anchorCtr="0">
              <a:noAutofit/>
            </a:bodyPr>
            <a:lstStyle/>
            <a:p>
              <a:pPr algn="ctr"/>
              <a:r>
                <a:rPr lang="en" sz="2133" b="1">
                  <a:latin typeface="Source Sans Pro"/>
                  <a:ea typeface="Source Sans Pro"/>
                  <a:cs typeface="Source Sans Pro"/>
                  <a:sym typeface="Source Sans Pro"/>
                </a:rPr>
                <a:t>LMS</a:t>
              </a:r>
              <a:endParaRPr sz="2133" b="1">
                <a:latin typeface="Source Sans Pro"/>
                <a:ea typeface="Source Sans Pro"/>
                <a:cs typeface="Source Sans Pro"/>
                <a:sym typeface="Source Sans Pro"/>
              </a:endParaRPr>
            </a:p>
          </p:txBody>
        </p:sp>
        <p:grpSp>
          <p:nvGrpSpPr>
            <p:cNvPr id="842" name="Google Shape;842;p83"/>
            <p:cNvGrpSpPr/>
            <p:nvPr/>
          </p:nvGrpSpPr>
          <p:grpSpPr>
            <a:xfrm>
              <a:off x="5990308" y="1649698"/>
              <a:ext cx="2204000" cy="4663302"/>
              <a:chOff x="4187930" y="1999274"/>
              <a:chExt cx="1653000" cy="3497477"/>
            </a:xfrm>
          </p:grpSpPr>
          <p:sp>
            <p:nvSpPr>
              <p:cNvPr id="843" name="Google Shape;843;p83"/>
              <p:cNvSpPr/>
              <p:nvPr/>
            </p:nvSpPr>
            <p:spPr>
              <a:xfrm>
                <a:off x="4525471" y="1999274"/>
                <a:ext cx="1307292" cy="3497477"/>
              </a:xfrm>
              <a:prstGeom prst="roundRect">
                <a:avLst>
                  <a:gd name="adj" fmla="val 9603"/>
                </a:avLst>
              </a:prstGeom>
              <a:solidFill>
                <a:srgbClr val="F3F3F3"/>
              </a:solidFill>
              <a:ln>
                <a:noFill/>
              </a:ln>
            </p:spPr>
            <p:txBody>
              <a:bodyPr spcFirstLastPara="1" wrap="square" lIns="121900" tIns="121900" rIns="121900" bIns="121900" anchor="ctr" anchorCtr="0">
                <a:noAutofit/>
              </a:bodyPr>
              <a:lstStyle/>
              <a:p>
                <a:pPr algn="ctr"/>
                <a:endParaRPr sz="2400"/>
              </a:p>
            </p:txBody>
          </p:sp>
          <p:sp>
            <p:nvSpPr>
              <p:cNvPr id="844" name="Google Shape;844;p83"/>
              <p:cNvSpPr/>
              <p:nvPr/>
            </p:nvSpPr>
            <p:spPr>
              <a:xfrm>
                <a:off x="4187930" y="2952500"/>
                <a:ext cx="1653000" cy="1803600"/>
              </a:xfrm>
              <a:prstGeom prst="roundRect">
                <a:avLst>
                  <a:gd name="adj" fmla="val 1859"/>
                </a:avLst>
              </a:prstGeom>
              <a:noFill/>
              <a:ln>
                <a:noFill/>
              </a:ln>
            </p:spPr>
            <p:txBody>
              <a:bodyPr spcFirstLastPara="1" wrap="square" lIns="0" tIns="0" rIns="243833" bIns="0" anchor="t" anchorCtr="0">
                <a:noAutofit/>
              </a:bodyPr>
              <a:lstStyle/>
              <a:p>
                <a:pPr algn="ctr"/>
                <a:r>
                  <a:rPr lang="en" sz="2133" b="1" dirty="0">
                    <a:latin typeface="Source Sans Pro"/>
                    <a:ea typeface="Source Sans Pro"/>
                    <a:cs typeface="Source Sans Pro"/>
                    <a:sym typeface="Source Sans Pro"/>
                  </a:rPr>
                  <a:t>           APPS:</a:t>
                </a:r>
                <a:endParaRPr sz="2133" b="1" dirty="0">
                  <a:latin typeface="Source Sans Pro"/>
                  <a:ea typeface="Source Sans Pro"/>
                  <a:cs typeface="Source Sans Pro"/>
                  <a:sym typeface="Source Sans Pro"/>
                </a:endParaRPr>
              </a:p>
              <a:p>
                <a:pPr algn="r"/>
                <a:r>
                  <a:rPr lang="en" sz="2133" dirty="0">
                    <a:latin typeface="Source Sans Pro"/>
                    <a:ea typeface="Source Sans Pro"/>
                    <a:cs typeface="Source Sans Pro"/>
                    <a:sym typeface="Source Sans Pro"/>
                  </a:rPr>
                  <a:t>SAMI</a:t>
                </a:r>
                <a:endParaRPr sz="2133" dirty="0">
                  <a:latin typeface="Source Sans Pro"/>
                  <a:ea typeface="Source Sans Pro"/>
                  <a:cs typeface="Source Sans Pro"/>
                  <a:sym typeface="Source Sans Pro"/>
                </a:endParaRPr>
              </a:p>
              <a:p>
                <a:pPr algn="r"/>
                <a:r>
                  <a:rPr lang="en" sz="2133" dirty="0">
                    <a:latin typeface="Source Sans Pro"/>
                    <a:ea typeface="Source Sans Pro"/>
                    <a:cs typeface="Source Sans Pro"/>
                    <a:sym typeface="Source Sans Pro"/>
                  </a:rPr>
                  <a:t>SMART</a:t>
                </a:r>
                <a:endParaRPr sz="2133" dirty="0">
                  <a:latin typeface="Source Sans Pro"/>
                  <a:ea typeface="Source Sans Pro"/>
                  <a:cs typeface="Source Sans Pro"/>
                  <a:sym typeface="Source Sans Pro"/>
                </a:endParaRPr>
              </a:p>
              <a:p>
                <a:pPr algn="r"/>
                <a:r>
                  <a:rPr lang="en" sz="2133" dirty="0">
                    <a:latin typeface="Source Sans Pro"/>
                    <a:ea typeface="Source Sans Pro"/>
                    <a:cs typeface="Source Sans Pro"/>
                    <a:sym typeface="Source Sans Pro"/>
                  </a:rPr>
                  <a:t>VERA</a:t>
                </a:r>
                <a:endParaRPr sz="2133" dirty="0">
                  <a:latin typeface="Source Sans Pro"/>
                  <a:ea typeface="Source Sans Pro"/>
                  <a:cs typeface="Source Sans Pro"/>
                  <a:sym typeface="Source Sans Pro"/>
                </a:endParaRPr>
              </a:p>
              <a:p>
                <a:pPr algn="r"/>
                <a:r>
                  <a:rPr lang="en" sz="2133" dirty="0">
                    <a:latin typeface="Source Sans Pro"/>
                    <a:ea typeface="Source Sans Pro"/>
                    <a:cs typeface="Source Sans Pro"/>
                    <a:sym typeface="Source Sans Pro"/>
                  </a:rPr>
                  <a:t>Apprentice Tutors</a:t>
                </a:r>
                <a:endParaRPr sz="2133" dirty="0">
                  <a:latin typeface="Source Sans Pro"/>
                  <a:ea typeface="Source Sans Pro"/>
                  <a:cs typeface="Source Sans Pro"/>
                  <a:sym typeface="Source Sans Pro"/>
                </a:endParaRPr>
              </a:p>
              <a:p>
                <a:pPr algn="r"/>
                <a:r>
                  <a:rPr lang="en" sz="2133" dirty="0" err="1">
                    <a:latin typeface="Source Sans Pro"/>
                    <a:ea typeface="Source Sans Pro"/>
                    <a:cs typeface="Source Sans Pro"/>
                    <a:sym typeface="Source Sans Pro"/>
                  </a:rPr>
                  <a:t>iTELL</a:t>
                </a:r>
                <a:endParaRPr sz="2133" dirty="0">
                  <a:latin typeface="Source Sans Pro"/>
                  <a:ea typeface="Source Sans Pro"/>
                  <a:cs typeface="Source Sans Pro"/>
                  <a:sym typeface="Source Sans Pro"/>
                </a:endParaRPr>
              </a:p>
              <a:p>
                <a:pPr algn="r"/>
                <a:r>
                  <a:rPr lang="en" sz="2133" dirty="0">
                    <a:latin typeface="Source Sans Pro"/>
                    <a:ea typeface="Source Sans Pro"/>
                    <a:cs typeface="Source Sans Pro"/>
                    <a:sym typeface="Source Sans Pro"/>
                  </a:rPr>
                  <a:t>Jill Watson</a:t>
                </a:r>
                <a:endParaRPr sz="2133" dirty="0">
                  <a:latin typeface="Source Sans Pro"/>
                  <a:ea typeface="Source Sans Pro"/>
                  <a:cs typeface="Source Sans Pro"/>
                  <a:sym typeface="Source Sans Pro"/>
                </a:endParaRPr>
              </a:p>
              <a:p>
                <a:pPr algn="ctr">
                  <a:lnSpc>
                    <a:spcPct val="85000"/>
                  </a:lnSpc>
                </a:pPr>
                <a:endParaRPr sz="2133" dirty="0">
                  <a:latin typeface="Source Sans Pro"/>
                  <a:ea typeface="Source Sans Pro"/>
                  <a:cs typeface="Source Sans Pro"/>
                  <a:sym typeface="Source Sans Pro"/>
                </a:endParaRPr>
              </a:p>
            </p:txBody>
          </p:sp>
          <p:pic>
            <p:nvPicPr>
              <p:cNvPr id="845" name="Google Shape;845;p83"/>
              <p:cNvPicPr preferRelativeResize="0"/>
              <p:nvPr/>
            </p:nvPicPr>
            <p:blipFill rotWithShape="1">
              <a:blip r:embed="rId3">
                <a:alphaModFix/>
              </a:blip>
              <a:srcRect b="36999"/>
              <a:stretch/>
            </p:blipFill>
            <p:spPr>
              <a:xfrm>
                <a:off x="4698975" y="2076587"/>
                <a:ext cx="1057850" cy="874575"/>
              </a:xfrm>
              <a:prstGeom prst="rect">
                <a:avLst/>
              </a:prstGeom>
              <a:noFill/>
              <a:ln>
                <a:noFill/>
              </a:ln>
            </p:spPr>
          </p:pic>
        </p:grpSp>
        <p:sp>
          <p:nvSpPr>
            <p:cNvPr id="846" name="Google Shape;846;p83"/>
            <p:cNvSpPr/>
            <p:nvPr/>
          </p:nvSpPr>
          <p:spPr>
            <a:xfrm>
              <a:off x="3954829" y="4367226"/>
              <a:ext cx="2461600" cy="414800"/>
            </a:xfrm>
            <a:prstGeom prst="rect">
              <a:avLst/>
            </a:prstGeom>
            <a:noFill/>
            <a:ln>
              <a:noFill/>
            </a:ln>
          </p:spPr>
          <p:txBody>
            <a:bodyPr spcFirstLastPara="1" wrap="square" lIns="121900" tIns="121900" rIns="121900" bIns="121900" anchor="ctr" anchorCtr="0">
              <a:noAutofit/>
            </a:bodyPr>
            <a:lstStyle/>
            <a:p>
              <a:pPr algn="ctr">
                <a:lnSpc>
                  <a:spcPct val="85000"/>
                </a:lnSpc>
              </a:pPr>
              <a:r>
                <a:rPr lang="en" sz="2000" dirty="0">
                  <a:latin typeface="Source Sans Pro"/>
                  <a:ea typeface="Source Sans Pro"/>
                  <a:cs typeface="Source Sans Pro"/>
                  <a:sym typeface="Source Sans Pro"/>
                </a:rPr>
                <a:t>Authentication &amp; Context data</a:t>
              </a:r>
              <a:endParaRPr sz="2000" dirty="0">
                <a:latin typeface="Source Sans Pro"/>
                <a:ea typeface="Source Sans Pro"/>
                <a:cs typeface="Source Sans Pro"/>
                <a:sym typeface="Source Sans Pro"/>
              </a:endParaRPr>
            </a:p>
          </p:txBody>
        </p:sp>
        <p:cxnSp>
          <p:nvCxnSpPr>
            <p:cNvPr id="847" name="Google Shape;847;p83"/>
            <p:cNvCxnSpPr/>
            <p:nvPr/>
          </p:nvCxnSpPr>
          <p:spPr>
            <a:xfrm>
              <a:off x="4276529" y="3553835"/>
              <a:ext cx="2132000" cy="2400"/>
            </a:xfrm>
            <a:prstGeom prst="straightConnector1">
              <a:avLst/>
            </a:prstGeom>
            <a:noFill/>
            <a:ln w="28575" cap="flat" cmpd="sng">
              <a:solidFill>
                <a:srgbClr val="5A57A6"/>
              </a:solidFill>
              <a:prstDash val="solid"/>
              <a:round/>
              <a:headEnd type="none" w="med" len="med"/>
              <a:tailEnd type="triangle" w="med" len="med"/>
            </a:ln>
          </p:spPr>
        </p:cxnSp>
        <p:sp>
          <p:nvSpPr>
            <p:cNvPr id="848" name="Google Shape;848;p83"/>
            <p:cNvSpPr/>
            <p:nvPr/>
          </p:nvSpPr>
          <p:spPr>
            <a:xfrm>
              <a:off x="4766867" y="3265067"/>
              <a:ext cx="842000" cy="898800"/>
            </a:xfrm>
            <a:prstGeom prst="rect">
              <a:avLst/>
            </a:prstGeom>
            <a:solidFill>
              <a:srgbClr val="FFFFFF">
                <a:alpha val="52530"/>
              </a:srgbClr>
            </a:solidFill>
            <a:ln>
              <a:noFill/>
            </a:ln>
          </p:spPr>
          <p:txBody>
            <a:bodyPr spcFirstLastPara="1" wrap="square" lIns="121900" tIns="121900" rIns="121900" bIns="121900" anchor="ctr" anchorCtr="0">
              <a:noAutofit/>
            </a:bodyPr>
            <a:lstStyle/>
            <a:p>
              <a:pPr algn="ctr"/>
              <a:endParaRPr sz="2400"/>
            </a:p>
          </p:txBody>
        </p:sp>
        <p:pic>
          <p:nvPicPr>
            <p:cNvPr id="849" name="Google Shape;849;p83"/>
            <p:cNvPicPr preferRelativeResize="0"/>
            <p:nvPr/>
          </p:nvPicPr>
          <p:blipFill>
            <a:blip r:embed="rId4">
              <a:alphaModFix/>
            </a:blip>
            <a:stretch>
              <a:fillRect/>
            </a:stretch>
          </p:blipFill>
          <p:spPr>
            <a:xfrm>
              <a:off x="4805566" y="3064364"/>
              <a:ext cx="764633" cy="738267"/>
            </a:xfrm>
            <a:prstGeom prst="rect">
              <a:avLst/>
            </a:prstGeom>
            <a:noFill/>
            <a:ln>
              <a:noFill/>
            </a:ln>
          </p:spPr>
        </p:pic>
        <p:sp>
          <p:nvSpPr>
            <p:cNvPr id="850" name="Google Shape;850;p83"/>
            <p:cNvSpPr txBox="1"/>
            <p:nvPr/>
          </p:nvSpPr>
          <p:spPr>
            <a:xfrm>
              <a:off x="4847281" y="3787368"/>
              <a:ext cx="681200" cy="328231"/>
            </a:xfrm>
            <a:prstGeom prst="rect">
              <a:avLst/>
            </a:prstGeom>
            <a:noFill/>
            <a:ln>
              <a:noFill/>
            </a:ln>
          </p:spPr>
          <p:txBody>
            <a:bodyPr spcFirstLastPara="1" wrap="square" lIns="0" tIns="0" rIns="0" bIns="0" anchor="t" anchorCtr="0">
              <a:spAutoFit/>
            </a:bodyPr>
            <a:lstStyle/>
            <a:p>
              <a:pPr algn="ctr"/>
              <a:r>
                <a:rPr lang="en" sz="2133" b="1">
                  <a:solidFill>
                    <a:srgbClr val="282966"/>
                  </a:solidFill>
                  <a:latin typeface="Barlow"/>
                  <a:ea typeface="Barlow"/>
                  <a:cs typeface="Barlow"/>
                  <a:sym typeface="Barlow"/>
                </a:rPr>
                <a:t>LTI</a:t>
              </a:r>
              <a:endParaRPr sz="2133" b="1">
                <a:solidFill>
                  <a:srgbClr val="282966"/>
                </a:solidFill>
                <a:latin typeface="Barlow"/>
                <a:ea typeface="Barlow"/>
                <a:cs typeface="Barlow"/>
                <a:sym typeface="Barlow"/>
              </a:endParaRPr>
            </a:p>
          </p:txBody>
        </p:sp>
        <p:sp>
          <p:nvSpPr>
            <p:cNvPr id="851" name="Google Shape;851;p83"/>
            <p:cNvSpPr/>
            <p:nvPr/>
          </p:nvSpPr>
          <p:spPr>
            <a:xfrm>
              <a:off x="2456100" y="2768300"/>
              <a:ext cx="1327200" cy="898800"/>
            </a:xfrm>
            <a:prstGeom prst="roundRect">
              <a:avLst>
                <a:gd name="adj" fmla="val 12702"/>
              </a:avLst>
            </a:prstGeom>
            <a:solidFill>
              <a:schemeClr val="lt1"/>
            </a:solidFill>
            <a:ln>
              <a:noFill/>
            </a:ln>
          </p:spPr>
          <p:txBody>
            <a:bodyPr spcFirstLastPara="1" wrap="square" lIns="121900" tIns="121900" rIns="121900" bIns="121900" anchor="ctr" anchorCtr="0">
              <a:noAutofit/>
            </a:bodyPr>
            <a:lstStyle/>
            <a:p>
              <a:pPr algn="ctr"/>
              <a:endParaRPr sz="2400"/>
            </a:p>
          </p:txBody>
        </p:sp>
        <p:pic>
          <p:nvPicPr>
            <p:cNvPr id="852" name="Google Shape;852;p83"/>
            <p:cNvPicPr preferRelativeResize="0"/>
            <p:nvPr/>
          </p:nvPicPr>
          <p:blipFill rotWithShape="1">
            <a:blip r:embed="rId5">
              <a:alphaModFix/>
            </a:blip>
            <a:srcRect l="4380" r="-4379" b="23913"/>
            <a:stretch/>
          </p:blipFill>
          <p:spPr>
            <a:xfrm>
              <a:off x="2388967" y="2744000"/>
              <a:ext cx="1607032" cy="1226467"/>
            </a:xfrm>
            <a:prstGeom prst="rect">
              <a:avLst/>
            </a:prstGeom>
            <a:noFill/>
            <a:ln>
              <a:noFill/>
            </a:ln>
          </p:spPr>
        </p:pic>
        <p:sp>
          <p:nvSpPr>
            <p:cNvPr id="853" name="Google Shape;853;p83"/>
            <p:cNvSpPr/>
            <p:nvPr/>
          </p:nvSpPr>
          <p:spPr>
            <a:xfrm>
              <a:off x="378867" y="2554267"/>
              <a:ext cx="1607200" cy="1812400"/>
            </a:xfrm>
            <a:prstGeom prst="roundRect">
              <a:avLst>
                <a:gd name="adj" fmla="val 9603"/>
              </a:avLst>
            </a:prstGeom>
            <a:solidFill>
              <a:srgbClr val="F3F3F3"/>
            </a:solidFill>
            <a:ln>
              <a:noFill/>
            </a:ln>
          </p:spPr>
          <p:txBody>
            <a:bodyPr spcFirstLastPara="1" wrap="square" lIns="121900" tIns="121900" rIns="121900" bIns="121900" anchor="ctr" anchorCtr="0">
              <a:noAutofit/>
            </a:bodyPr>
            <a:lstStyle/>
            <a:p>
              <a:pPr algn="ctr"/>
              <a:endParaRPr sz="2400"/>
            </a:p>
          </p:txBody>
        </p:sp>
        <p:grpSp>
          <p:nvGrpSpPr>
            <p:cNvPr id="854" name="Google Shape;854;p83"/>
            <p:cNvGrpSpPr/>
            <p:nvPr/>
          </p:nvGrpSpPr>
          <p:grpSpPr>
            <a:xfrm>
              <a:off x="624881" y="2930492"/>
              <a:ext cx="1116800" cy="972808"/>
              <a:chOff x="567550" y="3798069"/>
              <a:chExt cx="837600" cy="729606"/>
            </a:xfrm>
          </p:grpSpPr>
          <p:sp>
            <p:nvSpPr>
              <p:cNvPr id="855" name="Google Shape;855;p83"/>
              <p:cNvSpPr/>
              <p:nvPr/>
            </p:nvSpPr>
            <p:spPr>
              <a:xfrm>
                <a:off x="663550" y="3863500"/>
                <a:ext cx="704100" cy="5031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algn="ctr"/>
                <a:endParaRPr sz="2400"/>
              </a:p>
            </p:txBody>
          </p:sp>
          <p:pic>
            <p:nvPicPr>
              <p:cNvPr id="856" name="Google Shape;856;p83"/>
              <p:cNvPicPr preferRelativeResize="0"/>
              <p:nvPr/>
            </p:nvPicPr>
            <p:blipFill rotWithShape="1">
              <a:blip r:embed="rId6">
                <a:alphaModFix/>
              </a:blip>
              <a:srcRect b="25054"/>
              <a:stretch/>
            </p:blipFill>
            <p:spPr>
              <a:xfrm>
                <a:off x="567550" y="3798069"/>
                <a:ext cx="837600" cy="729606"/>
              </a:xfrm>
              <a:prstGeom prst="rect">
                <a:avLst/>
              </a:prstGeom>
              <a:noFill/>
              <a:ln>
                <a:noFill/>
              </a:ln>
            </p:spPr>
          </p:pic>
        </p:grpSp>
        <p:sp>
          <p:nvSpPr>
            <p:cNvPr id="857" name="Google Shape;857;p83"/>
            <p:cNvSpPr/>
            <p:nvPr/>
          </p:nvSpPr>
          <p:spPr>
            <a:xfrm>
              <a:off x="723271" y="3868867"/>
              <a:ext cx="938800" cy="414800"/>
            </a:xfrm>
            <a:prstGeom prst="roundRect">
              <a:avLst>
                <a:gd name="adj" fmla="val 16667"/>
              </a:avLst>
            </a:prstGeom>
            <a:noFill/>
            <a:ln>
              <a:noFill/>
            </a:ln>
          </p:spPr>
          <p:txBody>
            <a:bodyPr spcFirstLastPara="1" wrap="square" lIns="121900" tIns="121900" rIns="121900" bIns="121900" anchor="ctr" anchorCtr="0">
              <a:noAutofit/>
            </a:bodyPr>
            <a:lstStyle/>
            <a:p>
              <a:pPr algn="ctr"/>
              <a:r>
                <a:rPr lang="en" sz="2133" b="1">
                  <a:latin typeface="Source Sans Pro"/>
                  <a:ea typeface="Source Sans Pro"/>
                  <a:cs typeface="Source Sans Pro"/>
                  <a:sym typeface="Source Sans Pro"/>
                </a:rPr>
                <a:t>SIS</a:t>
              </a:r>
              <a:endParaRPr sz="2133" b="1">
                <a:latin typeface="Source Sans Pro"/>
                <a:ea typeface="Source Sans Pro"/>
                <a:cs typeface="Source Sans Pro"/>
                <a:sym typeface="Source Sans Pro"/>
              </a:endParaRPr>
            </a:p>
          </p:txBody>
        </p:sp>
        <p:sp>
          <p:nvSpPr>
            <p:cNvPr id="858" name="Google Shape;858;p83"/>
            <p:cNvSpPr txBox="1"/>
            <p:nvPr/>
          </p:nvSpPr>
          <p:spPr>
            <a:xfrm>
              <a:off x="1448828" y="5180834"/>
              <a:ext cx="1454400" cy="328231"/>
            </a:xfrm>
            <a:prstGeom prst="rect">
              <a:avLst/>
            </a:prstGeom>
            <a:noFill/>
            <a:ln>
              <a:noFill/>
            </a:ln>
          </p:spPr>
          <p:txBody>
            <a:bodyPr spcFirstLastPara="1" wrap="square" lIns="0" tIns="0" rIns="0" bIns="0" anchor="t" anchorCtr="0">
              <a:spAutoFit/>
            </a:bodyPr>
            <a:lstStyle/>
            <a:p>
              <a:pPr algn="ctr"/>
              <a:r>
                <a:rPr lang="en" sz="2133" b="1" dirty="0">
                  <a:solidFill>
                    <a:srgbClr val="282966"/>
                  </a:solidFill>
                  <a:latin typeface="Barlow"/>
                  <a:ea typeface="Barlow"/>
                  <a:cs typeface="Barlow"/>
                  <a:sym typeface="Barlow"/>
                </a:rPr>
                <a:t>Edu-API</a:t>
              </a:r>
              <a:endParaRPr sz="2133" b="1" dirty="0">
                <a:solidFill>
                  <a:srgbClr val="282966"/>
                </a:solidFill>
                <a:latin typeface="Barlow"/>
                <a:ea typeface="Barlow"/>
                <a:cs typeface="Barlow"/>
                <a:sym typeface="Barlow"/>
              </a:endParaRPr>
            </a:p>
          </p:txBody>
        </p:sp>
        <p:sp>
          <p:nvSpPr>
            <p:cNvPr id="859" name="Google Shape;859;p83"/>
            <p:cNvSpPr txBox="1"/>
            <p:nvPr/>
          </p:nvSpPr>
          <p:spPr>
            <a:xfrm>
              <a:off x="-524135" y="5617849"/>
              <a:ext cx="6335210" cy="912047"/>
            </a:xfrm>
            <a:prstGeom prst="rect">
              <a:avLst/>
            </a:prstGeom>
            <a:noFill/>
            <a:ln>
              <a:noFill/>
            </a:ln>
          </p:spPr>
          <p:txBody>
            <a:bodyPr spcFirstLastPara="1" wrap="square" lIns="121900" tIns="60933" rIns="121900" bIns="60933" anchor="t" anchorCtr="0">
              <a:spAutoFit/>
            </a:bodyPr>
            <a:lstStyle/>
            <a:p>
              <a:pPr algn="ctr"/>
              <a:r>
                <a:rPr lang="en" sz="2000" dirty="0">
                  <a:latin typeface="Source Sans Pro"/>
                  <a:ea typeface="Source Sans Pro"/>
                  <a:cs typeface="Source Sans Pro"/>
                  <a:sym typeface="Source Sans Pro"/>
                </a:rPr>
                <a:t>User Attributes and Enrollment Data →</a:t>
              </a:r>
              <a:endParaRPr sz="2000" dirty="0">
                <a:latin typeface="Source Sans Pro"/>
                <a:ea typeface="Source Sans Pro"/>
                <a:cs typeface="Source Sans Pro"/>
                <a:sym typeface="Source Sans Pro"/>
              </a:endParaRPr>
            </a:p>
            <a:p>
              <a:pPr algn="ctr"/>
              <a:r>
                <a:rPr lang="en" sz="2000" dirty="0">
                  <a:latin typeface="Source Sans Pro"/>
                  <a:ea typeface="Source Sans Pro"/>
                  <a:cs typeface="Source Sans Pro"/>
                  <a:sym typeface="Source Sans Pro"/>
                </a:rPr>
                <a:t>← Grade passback</a:t>
              </a:r>
              <a:endParaRPr sz="2000" dirty="0">
                <a:latin typeface="Source Sans Pro"/>
                <a:ea typeface="Source Sans Pro"/>
                <a:cs typeface="Source Sans Pro"/>
                <a:sym typeface="Source Sans Pro"/>
              </a:endParaRPr>
            </a:p>
          </p:txBody>
        </p:sp>
        <p:grpSp>
          <p:nvGrpSpPr>
            <p:cNvPr id="860" name="Google Shape;860;p83"/>
            <p:cNvGrpSpPr/>
            <p:nvPr/>
          </p:nvGrpSpPr>
          <p:grpSpPr>
            <a:xfrm>
              <a:off x="1192696" y="4312264"/>
              <a:ext cx="1932445" cy="516608"/>
              <a:chOff x="894503" y="3234154"/>
              <a:chExt cx="1374297" cy="387456"/>
            </a:xfrm>
          </p:grpSpPr>
          <p:cxnSp>
            <p:nvCxnSpPr>
              <p:cNvPr id="861" name="Google Shape;861;p83"/>
              <p:cNvCxnSpPr/>
              <p:nvPr/>
            </p:nvCxnSpPr>
            <p:spPr>
              <a:xfrm>
                <a:off x="894503" y="3234154"/>
                <a:ext cx="0" cy="372600"/>
              </a:xfrm>
              <a:prstGeom prst="straightConnector1">
                <a:avLst/>
              </a:prstGeom>
              <a:noFill/>
              <a:ln w="28575" cap="flat" cmpd="sng">
                <a:solidFill>
                  <a:srgbClr val="FF9900"/>
                </a:solidFill>
                <a:prstDash val="solid"/>
                <a:round/>
                <a:headEnd type="triangle" w="med" len="med"/>
                <a:tailEnd type="none" w="med" len="med"/>
              </a:ln>
            </p:spPr>
          </p:cxnSp>
          <p:cxnSp>
            <p:nvCxnSpPr>
              <p:cNvPr id="862" name="Google Shape;862;p83"/>
              <p:cNvCxnSpPr/>
              <p:nvPr/>
            </p:nvCxnSpPr>
            <p:spPr>
              <a:xfrm>
                <a:off x="2263578" y="3249010"/>
                <a:ext cx="0" cy="372600"/>
              </a:xfrm>
              <a:prstGeom prst="straightConnector1">
                <a:avLst/>
              </a:prstGeom>
              <a:noFill/>
              <a:ln w="28575" cap="flat" cmpd="sng">
                <a:solidFill>
                  <a:srgbClr val="FF9900"/>
                </a:solidFill>
                <a:prstDash val="solid"/>
                <a:round/>
                <a:headEnd type="triangle" w="med" len="med"/>
                <a:tailEnd type="none" w="med" len="med"/>
              </a:ln>
            </p:spPr>
          </p:cxnSp>
          <p:cxnSp>
            <p:nvCxnSpPr>
              <p:cNvPr id="863" name="Google Shape;863;p83"/>
              <p:cNvCxnSpPr/>
              <p:nvPr/>
            </p:nvCxnSpPr>
            <p:spPr>
              <a:xfrm>
                <a:off x="899000" y="3606650"/>
                <a:ext cx="1369800" cy="0"/>
              </a:xfrm>
              <a:prstGeom prst="straightConnector1">
                <a:avLst/>
              </a:prstGeom>
              <a:noFill/>
              <a:ln w="28575" cap="flat" cmpd="sng">
                <a:solidFill>
                  <a:srgbClr val="FF9900"/>
                </a:solidFill>
                <a:prstDash val="solid"/>
                <a:round/>
                <a:headEnd type="none" w="med" len="med"/>
                <a:tailEnd type="none" w="med" len="med"/>
              </a:ln>
            </p:spPr>
          </p:cxnSp>
        </p:grpSp>
        <p:sp>
          <p:nvSpPr>
            <p:cNvPr id="864" name="Google Shape;864;p83"/>
            <p:cNvSpPr/>
            <p:nvPr/>
          </p:nvSpPr>
          <p:spPr>
            <a:xfrm>
              <a:off x="1722984" y="4641551"/>
              <a:ext cx="764800" cy="264400"/>
            </a:xfrm>
            <a:prstGeom prst="rect">
              <a:avLst/>
            </a:prstGeom>
            <a:solidFill>
              <a:srgbClr val="FFFFFF">
                <a:alpha val="52530"/>
              </a:srgbClr>
            </a:solidFill>
            <a:ln>
              <a:noFill/>
            </a:ln>
          </p:spPr>
          <p:txBody>
            <a:bodyPr spcFirstLastPara="1" wrap="square" lIns="121900" tIns="121900" rIns="121900" bIns="121900" anchor="ctr" anchorCtr="0">
              <a:noAutofit/>
            </a:bodyPr>
            <a:lstStyle/>
            <a:p>
              <a:pPr algn="ctr"/>
              <a:endParaRPr sz="2400"/>
            </a:p>
          </p:txBody>
        </p:sp>
        <p:pic>
          <p:nvPicPr>
            <p:cNvPr id="865" name="Google Shape;865;p83"/>
            <p:cNvPicPr preferRelativeResize="0"/>
            <p:nvPr/>
          </p:nvPicPr>
          <p:blipFill>
            <a:blip r:embed="rId7">
              <a:alphaModFix/>
            </a:blip>
            <a:stretch>
              <a:fillRect/>
            </a:stretch>
          </p:blipFill>
          <p:spPr>
            <a:xfrm>
              <a:off x="1793704" y="4427331"/>
              <a:ext cx="764633" cy="740485"/>
            </a:xfrm>
            <a:prstGeom prst="rect">
              <a:avLst/>
            </a:prstGeom>
            <a:noFill/>
            <a:ln>
              <a:noFill/>
            </a:ln>
          </p:spPr>
        </p:pic>
        <p:grpSp>
          <p:nvGrpSpPr>
            <p:cNvPr id="867" name="Google Shape;867;p83"/>
            <p:cNvGrpSpPr/>
            <p:nvPr/>
          </p:nvGrpSpPr>
          <p:grpSpPr>
            <a:xfrm>
              <a:off x="9109166" y="1003633"/>
              <a:ext cx="2768414" cy="1040800"/>
              <a:chOff x="6663200" y="317675"/>
              <a:chExt cx="2076311" cy="780600"/>
            </a:xfrm>
          </p:grpSpPr>
          <p:sp>
            <p:nvSpPr>
              <p:cNvPr id="868" name="Google Shape;868;p83"/>
              <p:cNvSpPr/>
              <p:nvPr/>
            </p:nvSpPr>
            <p:spPr>
              <a:xfrm>
                <a:off x="6663200" y="317675"/>
                <a:ext cx="1958537" cy="780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Source Sans Pro"/>
                  <a:ea typeface="Source Sans Pro"/>
                  <a:cs typeface="Source Sans Pro"/>
                  <a:sym typeface="Source Sans Pro"/>
                </a:endParaRPr>
              </a:p>
            </p:txBody>
          </p:sp>
          <p:sp>
            <p:nvSpPr>
              <p:cNvPr id="869" name="Google Shape;869;p83"/>
              <p:cNvSpPr/>
              <p:nvPr/>
            </p:nvSpPr>
            <p:spPr>
              <a:xfrm>
                <a:off x="7341375" y="379250"/>
                <a:ext cx="1398136" cy="677100"/>
              </a:xfrm>
              <a:prstGeom prst="roundRect">
                <a:avLst>
                  <a:gd name="adj" fmla="val 16667"/>
                </a:avLst>
              </a:prstGeom>
              <a:noFill/>
              <a:ln>
                <a:noFill/>
              </a:ln>
            </p:spPr>
            <p:txBody>
              <a:bodyPr spcFirstLastPara="1" wrap="square" lIns="121900" tIns="121900" rIns="121900" bIns="121900" anchor="ctr" anchorCtr="0">
                <a:noAutofit/>
              </a:bodyPr>
              <a:lstStyle/>
              <a:p>
                <a:r>
                  <a:rPr lang="en" sz="2133" dirty="0">
                    <a:latin typeface="Source Sans Pro"/>
                    <a:ea typeface="Source Sans Pro"/>
                    <a:cs typeface="Source Sans Pro"/>
                    <a:sym typeface="Source Sans Pro"/>
                  </a:rPr>
                  <a:t>Data Warehouse</a:t>
                </a:r>
                <a:endParaRPr sz="2133" dirty="0">
                  <a:latin typeface="Source Sans Pro"/>
                  <a:ea typeface="Source Sans Pro"/>
                  <a:cs typeface="Source Sans Pro"/>
                  <a:sym typeface="Source Sans Pro"/>
                </a:endParaRPr>
              </a:p>
            </p:txBody>
          </p:sp>
          <p:pic>
            <p:nvPicPr>
              <p:cNvPr id="870" name="Google Shape;870;p83"/>
              <p:cNvPicPr preferRelativeResize="0"/>
              <p:nvPr/>
            </p:nvPicPr>
            <p:blipFill rotWithShape="1">
              <a:blip r:embed="rId8">
                <a:alphaModFix/>
              </a:blip>
              <a:srcRect l="14595" r="13363" b="31894"/>
              <a:stretch/>
            </p:blipFill>
            <p:spPr>
              <a:xfrm>
                <a:off x="6715424" y="383725"/>
                <a:ext cx="702150" cy="668143"/>
              </a:xfrm>
              <a:prstGeom prst="rect">
                <a:avLst/>
              </a:prstGeom>
              <a:noFill/>
              <a:ln>
                <a:noFill/>
              </a:ln>
            </p:spPr>
          </p:pic>
        </p:grpSp>
        <p:grpSp>
          <p:nvGrpSpPr>
            <p:cNvPr id="871" name="Google Shape;871;p83"/>
            <p:cNvGrpSpPr/>
            <p:nvPr/>
          </p:nvGrpSpPr>
          <p:grpSpPr>
            <a:xfrm>
              <a:off x="1182467" y="1315390"/>
              <a:ext cx="7905000" cy="1324628"/>
              <a:chOff x="886850" y="684810"/>
              <a:chExt cx="5928750" cy="1295100"/>
            </a:xfrm>
          </p:grpSpPr>
          <p:cxnSp>
            <p:nvCxnSpPr>
              <p:cNvPr id="872" name="Google Shape;872;p83"/>
              <p:cNvCxnSpPr/>
              <p:nvPr/>
            </p:nvCxnSpPr>
            <p:spPr>
              <a:xfrm rot="10800000">
                <a:off x="886850" y="684810"/>
                <a:ext cx="0" cy="1295100"/>
              </a:xfrm>
              <a:prstGeom prst="straightConnector1">
                <a:avLst/>
              </a:prstGeom>
              <a:noFill/>
              <a:ln w="38100" cap="flat" cmpd="sng">
                <a:solidFill>
                  <a:srgbClr val="FF9900"/>
                </a:solidFill>
                <a:prstDash val="solid"/>
                <a:round/>
                <a:headEnd type="none" w="med" len="med"/>
                <a:tailEnd type="none" w="med" len="med"/>
              </a:ln>
            </p:spPr>
          </p:cxnSp>
          <p:cxnSp>
            <p:nvCxnSpPr>
              <p:cNvPr id="873" name="Google Shape;873;p83"/>
              <p:cNvCxnSpPr/>
              <p:nvPr/>
            </p:nvCxnSpPr>
            <p:spPr>
              <a:xfrm>
                <a:off x="888200" y="695675"/>
                <a:ext cx="5927400" cy="12300"/>
              </a:xfrm>
              <a:prstGeom prst="straightConnector1">
                <a:avLst/>
              </a:prstGeom>
              <a:noFill/>
              <a:ln w="38100" cap="flat" cmpd="sng">
                <a:solidFill>
                  <a:srgbClr val="FF9900"/>
                </a:solidFill>
                <a:prstDash val="solid"/>
                <a:round/>
                <a:headEnd type="none" w="med" len="med"/>
                <a:tailEnd type="triangle" w="med" len="med"/>
              </a:ln>
            </p:spPr>
          </p:cxnSp>
        </p:grpSp>
        <p:sp>
          <p:nvSpPr>
            <p:cNvPr id="874" name="Google Shape;874;p83"/>
            <p:cNvSpPr txBox="1"/>
            <p:nvPr/>
          </p:nvSpPr>
          <p:spPr>
            <a:xfrm>
              <a:off x="1209856" y="1386834"/>
              <a:ext cx="3051731" cy="1292096"/>
            </a:xfrm>
            <a:prstGeom prst="rect">
              <a:avLst/>
            </a:prstGeom>
            <a:noFill/>
            <a:ln>
              <a:noFill/>
            </a:ln>
          </p:spPr>
          <p:txBody>
            <a:bodyPr spcFirstLastPara="1" wrap="square" lIns="121900" tIns="60933" rIns="121900" bIns="60933" anchor="t" anchorCtr="0">
              <a:spAutoFit/>
            </a:bodyPr>
            <a:lstStyle/>
            <a:p>
              <a:r>
                <a:rPr lang="en" sz="2000" dirty="0">
                  <a:latin typeface="Source Sans Pro"/>
                  <a:ea typeface="Source Sans Pro"/>
                  <a:cs typeface="Source Sans Pro"/>
                  <a:sym typeface="Source Sans Pro"/>
                </a:rPr>
                <a:t>User, enrollment, demographics, and outcomes data →</a:t>
              </a:r>
              <a:endParaRPr sz="2000" dirty="0">
                <a:latin typeface="Source Sans Pro"/>
                <a:ea typeface="Source Sans Pro"/>
                <a:cs typeface="Source Sans Pro"/>
                <a:sym typeface="Source Sans Pro"/>
              </a:endParaRPr>
            </a:p>
          </p:txBody>
        </p:sp>
        <p:grpSp>
          <p:nvGrpSpPr>
            <p:cNvPr id="875" name="Google Shape;875;p83"/>
            <p:cNvGrpSpPr/>
            <p:nvPr/>
          </p:nvGrpSpPr>
          <p:grpSpPr>
            <a:xfrm>
              <a:off x="8973084" y="2354267"/>
              <a:ext cx="938800" cy="938800"/>
              <a:chOff x="7871475" y="3464700"/>
              <a:chExt cx="704100" cy="704100"/>
            </a:xfrm>
          </p:grpSpPr>
          <p:sp>
            <p:nvSpPr>
              <p:cNvPr id="876" name="Google Shape;876;p83"/>
              <p:cNvSpPr/>
              <p:nvPr/>
            </p:nvSpPr>
            <p:spPr>
              <a:xfrm>
                <a:off x="7871475" y="3464700"/>
                <a:ext cx="704100" cy="704100"/>
              </a:xfrm>
              <a:prstGeom prst="ellipse">
                <a:avLst/>
              </a:prstGeom>
              <a:solidFill>
                <a:schemeClr val="lt1"/>
              </a:solidFill>
              <a:ln w="19050"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877" name="Google Shape;877;p83"/>
              <p:cNvPicPr preferRelativeResize="0"/>
              <p:nvPr/>
            </p:nvPicPr>
            <p:blipFill>
              <a:blip r:embed="rId9">
                <a:alphaModFix/>
              </a:blip>
              <a:stretch>
                <a:fillRect/>
              </a:stretch>
            </p:blipFill>
            <p:spPr>
              <a:xfrm>
                <a:off x="7973537" y="3575443"/>
                <a:ext cx="510899" cy="516927"/>
              </a:xfrm>
              <a:prstGeom prst="rect">
                <a:avLst/>
              </a:prstGeom>
              <a:noFill/>
              <a:ln>
                <a:noFill/>
              </a:ln>
            </p:spPr>
          </p:pic>
        </p:grpSp>
        <p:sp>
          <p:nvSpPr>
            <p:cNvPr id="878" name="Google Shape;878;p83"/>
            <p:cNvSpPr txBox="1"/>
            <p:nvPr/>
          </p:nvSpPr>
          <p:spPr>
            <a:xfrm>
              <a:off x="8646911" y="3293067"/>
              <a:ext cx="1591200" cy="2077450"/>
            </a:xfrm>
            <a:prstGeom prst="rect">
              <a:avLst/>
            </a:prstGeom>
            <a:noFill/>
            <a:ln>
              <a:noFill/>
            </a:ln>
          </p:spPr>
          <p:txBody>
            <a:bodyPr spcFirstLastPara="1" wrap="square" lIns="121900" tIns="60933" rIns="121900" bIns="60933" anchor="t" anchorCtr="0">
              <a:spAutoFit/>
            </a:bodyPr>
            <a:lstStyle/>
            <a:p>
              <a:pPr algn="ctr"/>
              <a:r>
                <a:rPr lang="en" sz="2133" b="1" dirty="0">
                  <a:latin typeface="Source Sans Pro"/>
                  <a:ea typeface="Source Sans Pro"/>
                  <a:cs typeface="Source Sans Pro"/>
                  <a:sym typeface="Source Sans Pro"/>
                </a:rPr>
                <a:t>Caliper</a:t>
              </a:r>
              <a:endParaRPr sz="2133" b="1" dirty="0">
                <a:latin typeface="Source Sans Pro"/>
                <a:ea typeface="Source Sans Pro"/>
                <a:cs typeface="Source Sans Pro"/>
                <a:sym typeface="Source Sans Pro"/>
              </a:endParaRPr>
            </a:p>
            <a:p>
              <a:pPr algn="ctr"/>
              <a:r>
                <a:rPr lang="en" sz="2000" dirty="0">
                  <a:latin typeface="Source Sans Pro"/>
                  <a:ea typeface="Source Sans Pro"/>
                  <a:cs typeface="Source Sans Pro"/>
                  <a:sym typeface="Source Sans Pro"/>
                </a:rPr>
                <a:t>Tool usage and context Data</a:t>
              </a:r>
              <a:endParaRPr sz="2000" dirty="0">
                <a:latin typeface="Source Sans Pro"/>
                <a:ea typeface="Source Sans Pro"/>
                <a:cs typeface="Source Sans Pro"/>
                <a:sym typeface="Source Sans Pro"/>
              </a:endParaRPr>
            </a:p>
          </p:txBody>
        </p:sp>
        <p:sp>
          <p:nvSpPr>
            <p:cNvPr id="879" name="Google Shape;879;p83"/>
            <p:cNvSpPr/>
            <p:nvPr/>
          </p:nvSpPr>
          <p:spPr>
            <a:xfrm>
              <a:off x="8410367" y="1711833"/>
              <a:ext cx="200000" cy="3945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Source Sans Pro"/>
                <a:ea typeface="Source Sans Pro"/>
                <a:cs typeface="Source Sans Pro"/>
                <a:sym typeface="Source Sans Pro"/>
              </a:endParaRPr>
            </a:p>
          </p:txBody>
        </p:sp>
        <p:grpSp>
          <p:nvGrpSpPr>
            <p:cNvPr id="880" name="Google Shape;880;p83"/>
            <p:cNvGrpSpPr/>
            <p:nvPr/>
          </p:nvGrpSpPr>
          <p:grpSpPr>
            <a:xfrm>
              <a:off x="10153908" y="2126533"/>
              <a:ext cx="378907" cy="1447700"/>
              <a:chOff x="7691558" y="1166575"/>
              <a:chExt cx="459317" cy="1514100"/>
            </a:xfrm>
          </p:grpSpPr>
          <p:cxnSp>
            <p:nvCxnSpPr>
              <p:cNvPr id="881" name="Google Shape;881;p83"/>
              <p:cNvCxnSpPr/>
              <p:nvPr/>
            </p:nvCxnSpPr>
            <p:spPr>
              <a:xfrm rot="10800000">
                <a:off x="8150875" y="1166575"/>
                <a:ext cx="0" cy="1514100"/>
              </a:xfrm>
              <a:prstGeom prst="straightConnector1">
                <a:avLst/>
              </a:prstGeom>
              <a:noFill/>
              <a:ln w="38100" cap="flat" cmpd="sng">
                <a:solidFill>
                  <a:schemeClr val="accent4"/>
                </a:solidFill>
                <a:prstDash val="solid"/>
                <a:round/>
                <a:headEnd type="none" w="med" len="med"/>
                <a:tailEnd type="triangle" w="med" len="med"/>
              </a:ln>
            </p:spPr>
          </p:cxnSp>
          <p:cxnSp>
            <p:nvCxnSpPr>
              <p:cNvPr id="882" name="Google Shape;882;p83"/>
              <p:cNvCxnSpPr/>
              <p:nvPr/>
            </p:nvCxnSpPr>
            <p:spPr>
              <a:xfrm>
                <a:off x="7691558" y="2680675"/>
                <a:ext cx="454800" cy="0"/>
              </a:xfrm>
              <a:prstGeom prst="straightConnector1">
                <a:avLst/>
              </a:prstGeom>
              <a:noFill/>
              <a:ln w="38100" cap="flat" cmpd="sng">
                <a:solidFill>
                  <a:schemeClr val="accent4"/>
                </a:solidFill>
                <a:prstDash val="solid"/>
                <a:round/>
                <a:headEnd type="none" w="med" len="med"/>
                <a:tailEnd type="none" w="med" len="med"/>
              </a:ln>
            </p:spPr>
          </p:cxnSp>
        </p:grpSp>
        <p:sp>
          <p:nvSpPr>
            <p:cNvPr id="4" name="Google Shape;858;p83">
              <a:extLst>
                <a:ext uri="{FF2B5EF4-FFF2-40B4-BE49-F238E27FC236}">
                  <a16:creationId xmlns:a16="http://schemas.microsoft.com/office/drawing/2014/main" id="{9BE8C908-33A0-61CA-A18D-B856DFACBB9A}"/>
                </a:ext>
              </a:extLst>
            </p:cNvPr>
            <p:cNvSpPr txBox="1"/>
            <p:nvPr/>
          </p:nvSpPr>
          <p:spPr>
            <a:xfrm>
              <a:off x="4460663" y="1810504"/>
              <a:ext cx="1454400" cy="328231"/>
            </a:xfrm>
            <a:prstGeom prst="rect">
              <a:avLst/>
            </a:prstGeom>
            <a:noFill/>
            <a:ln>
              <a:noFill/>
            </a:ln>
          </p:spPr>
          <p:txBody>
            <a:bodyPr spcFirstLastPara="1" wrap="square" lIns="0" tIns="0" rIns="0" bIns="0" anchor="t" anchorCtr="0">
              <a:spAutoFit/>
            </a:bodyPr>
            <a:lstStyle/>
            <a:p>
              <a:pPr algn="ctr"/>
              <a:r>
                <a:rPr lang="en" sz="2133" b="1" dirty="0">
                  <a:solidFill>
                    <a:srgbClr val="282966"/>
                  </a:solidFill>
                  <a:latin typeface="Barlow"/>
                  <a:ea typeface="Barlow"/>
                  <a:cs typeface="Barlow"/>
                  <a:sym typeface="Barlow"/>
                </a:rPr>
                <a:t>Edu-API</a:t>
              </a:r>
              <a:endParaRPr sz="2133" b="1" dirty="0">
                <a:solidFill>
                  <a:srgbClr val="282966"/>
                </a:solidFill>
                <a:latin typeface="Barlow"/>
                <a:ea typeface="Barlow"/>
                <a:cs typeface="Barlow"/>
                <a:sym typeface="Barlow"/>
              </a:endParaRPr>
            </a:p>
          </p:txBody>
        </p:sp>
        <p:pic>
          <p:nvPicPr>
            <p:cNvPr id="5" name="Google Shape;865;p83">
              <a:extLst>
                <a:ext uri="{FF2B5EF4-FFF2-40B4-BE49-F238E27FC236}">
                  <a16:creationId xmlns:a16="http://schemas.microsoft.com/office/drawing/2014/main" id="{5DF9F3C4-FEFD-5C18-DB26-2D49B7C9C8B8}"/>
                </a:ext>
              </a:extLst>
            </p:cNvPr>
            <p:cNvPicPr preferRelativeResize="0"/>
            <p:nvPr/>
          </p:nvPicPr>
          <p:blipFill>
            <a:blip r:embed="rId7">
              <a:alphaModFix/>
            </a:blip>
            <a:stretch>
              <a:fillRect/>
            </a:stretch>
          </p:blipFill>
          <p:spPr>
            <a:xfrm>
              <a:off x="4805566" y="956260"/>
              <a:ext cx="764633" cy="740485"/>
            </a:xfrm>
            <a:prstGeom prst="rect">
              <a:avLst/>
            </a:prstGeom>
            <a:noFill/>
            <a:ln>
              <a:noFill/>
            </a:ln>
          </p:spPr>
        </p:pic>
      </p:grpSp>
      <p:sp>
        <p:nvSpPr>
          <p:cNvPr id="6" name="TextBox 5">
            <a:extLst>
              <a:ext uri="{FF2B5EF4-FFF2-40B4-BE49-F238E27FC236}">
                <a16:creationId xmlns:a16="http://schemas.microsoft.com/office/drawing/2014/main" id="{E91BC58B-F1C1-50E0-3E7B-29FB725336BA}"/>
              </a:ext>
            </a:extLst>
          </p:cNvPr>
          <p:cNvSpPr txBox="1"/>
          <p:nvPr/>
        </p:nvSpPr>
        <p:spPr>
          <a:xfrm>
            <a:off x="1786196" y="1163035"/>
            <a:ext cx="8929257" cy="523220"/>
          </a:xfrm>
          <a:prstGeom prst="rect">
            <a:avLst/>
          </a:prstGeom>
          <a:noFill/>
          <a:ln>
            <a:solidFill>
              <a:schemeClr val="accent1">
                <a:shade val="15000"/>
              </a:schemeClr>
            </a:solidFill>
          </a:ln>
        </p:spPr>
        <p:txBody>
          <a:bodyPr wrap="square">
            <a:spAutoFit/>
          </a:bodyPr>
          <a:lstStyle/>
          <a:p>
            <a:r>
              <a:rPr lang="en" sz="2800" b="0" dirty="0">
                <a:ea typeface="Barlow Condensed Medium"/>
                <a:cs typeface="Barlow Condensed Medium"/>
                <a:sym typeface="Barlow Condensed Medium"/>
              </a:rPr>
              <a:t>Edu-API: User, Demographics, Enrollment &amp; Outcomes Data</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5C45-CA83-31D8-2AB3-CF4BB756D2D3}"/>
            </a:ext>
          </a:extLst>
        </p:cNvPr>
        <p:cNvGrpSpPr/>
        <p:nvPr/>
      </p:nvGrpSpPr>
      <p:grpSpPr>
        <a:xfrm>
          <a:off x="0" y="0"/>
          <a:ext cx="0" cy="0"/>
          <a:chOff x="0" y="0"/>
          <a:chExt cx="0" cy="0"/>
        </a:xfrm>
      </p:grpSpPr>
      <p:sp>
        <p:nvSpPr>
          <p:cNvPr id="76" name="Rectangle 75">
            <a:extLst>
              <a:ext uri="{FF2B5EF4-FFF2-40B4-BE49-F238E27FC236}">
                <a16:creationId xmlns:a16="http://schemas.microsoft.com/office/drawing/2014/main" id="{7C6C7E36-977D-B87C-1298-EE64F10A3592}"/>
              </a:ext>
            </a:extLst>
          </p:cNvPr>
          <p:cNvSpPr/>
          <p:nvPr/>
        </p:nvSpPr>
        <p:spPr>
          <a:xfrm>
            <a:off x="8891451" y="1288867"/>
            <a:ext cx="3002277" cy="4772299"/>
          </a:xfrm>
          <a:prstGeom prst="rect">
            <a:avLst/>
          </a:prstGeom>
          <a:noFill/>
          <a:ln w="47625">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3B5A2D5-FD85-3363-F6EC-940CD869BFE8}"/>
              </a:ext>
            </a:extLst>
          </p:cNvPr>
          <p:cNvSpPr/>
          <p:nvPr/>
        </p:nvSpPr>
        <p:spPr>
          <a:xfrm>
            <a:off x="3951395" y="1288867"/>
            <a:ext cx="4332515" cy="4772299"/>
          </a:xfrm>
          <a:prstGeom prst="rect">
            <a:avLst/>
          </a:prstGeom>
          <a:noFill/>
          <a:ln w="47625">
            <a:solidFill>
              <a:schemeClr val="accent6">
                <a:lumMod val="40000"/>
                <a:lumOff val="6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09C1F-5389-1F18-9120-4BA6D17BDA24}"/>
              </a:ext>
            </a:extLst>
          </p:cNvPr>
          <p:cNvSpPr>
            <a:spLocks noGrp="1"/>
          </p:cNvSpPr>
          <p:nvPr>
            <p:ph type="title"/>
          </p:nvPr>
        </p:nvSpPr>
        <p:spPr/>
        <p:txBody>
          <a:bodyPr>
            <a:normAutofit fontScale="90000"/>
          </a:bodyPr>
          <a:lstStyle/>
          <a:p>
            <a:r>
              <a:rPr lang="en-US" dirty="0"/>
              <a:t>How our platform is different</a:t>
            </a:r>
          </a:p>
        </p:txBody>
      </p:sp>
      <p:sp>
        <p:nvSpPr>
          <p:cNvPr id="3" name="Rectangle 2">
            <a:extLst>
              <a:ext uri="{FF2B5EF4-FFF2-40B4-BE49-F238E27FC236}">
                <a16:creationId xmlns:a16="http://schemas.microsoft.com/office/drawing/2014/main" id="{AF183E91-F9B2-73AD-296D-B6554840CB84}"/>
              </a:ext>
            </a:extLst>
          </p:cNvPr>
          <p:cNvSpPr/>
          <p:nvPr/>
        </p:nvSpPr>
        <p:spPr>
          <a:xfrm>
            <a:off x="1116755" y="2272941"/>
            <a:ext cx="2438400" cy="478971"/>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Scalability</a:t>
            </a:r>
          </a:p>
        </p:txBody>
      </p:sp>
      <p:pic>
        <p:nvPicPr>
          <p:cNvPr id="5" name="Picture 4" descr="A black and white symbol&#10;&#10;Description automatically generated">
            <a:extLst>
              <a:ext uri="{FF2B5EF4-FFF2-40B4-BE49-F238E27FC236}">
                <a16:creationId xmlns:a16="http://schemas.microsoft.com/office/drawing/2014/main" id="{20F53FA7-82B4-6B94-4882-3BB1D20F8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61" y="2105666"/>
            <a:ext cx="993140" cy="999123"/>
          </a:xfrm>
          <a:prstGeom prst="rect">
            <a:avLst/>
          </a:prstGeom>
        </p:spPr>
      </p:pic>
      <p:sp>
        <p:nvSpPr>
          <p:cNvPr id="12" name="Rectangle 11">
            <a:extLst>
              <a:ext uri="{FF2B5EF4-FFF2-40B4-BE49-F238E27FC236}">
                <a16:creationId xmlns:a16="http://schemas.microsoft.com/office/drawing/2014/main" id="{4147B34D-2E46-B678-0A9F-98E71C8719FF}"/>
              </a:ext>
            </a:extLst>
          </p:cNvPr>
          <p:cNvSpPr/>
          <p:nvPr/>
        </p:nvSpPr>
        <p:spPr>
          <a:xfrm>
            <a:off x="4786527" y="1079862"/>
            <a:ext cx="2638697" cy="41801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Current stage</a:t>
            </a:r>
          </a:p>
        </p:txBody>
      </p:sp>
      <p:sp>
        <p:nvSpPr>
          <p:cNvPr id="14" name="Rectangle 13">
            <a:extLst>
              <a:ext uri="{FF2B5EF4-FFF2-40B4-BE49-F238E27FC236}">
                <a16:creationId xmlns:a16="http://schemas.microsoft.com/office/drawing/2014/main" id="{69F41C85-46DE-7268-3921-BDC34968604D}"/>
              </a:ext>
            </a:extLst>
          </p:cNvPr>
          <p:cNvSpPr/>
          <p:nvPr/>
        </p:nvSpPr>
        <p:spPr>
          <a:xfrm>
            <a:off x="9097415" y="1079862"/>
            <a:ext cx="2638697" cy="4180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Future stage</a:t>
            </a:r>
          </a:p>
        </p:txBody>
      </p:sp>
      <p:sp>
        <p:nvSpPr>
          <p:cNvPr id="15" name="Rectangle 14">
            <a:extLst>
              <a:ext uri="{FF2B5EF4-FFF2-40B4-BE49-F238E27FC236}">
                <a16:creationId xmlns:a16="http://schemas.microsoft.com/office/drawing/2014/main" id="{FEB72905-E1D4-B22F-67E4-131F60CC4816}"/>
              </a:ext>
            </a:extLst>
          </p:cNvPr>
          <p:cNvSpPr/>
          <p:nvPr/>
        </p:nvSpPr>
        <p:spPr>
          <a:xfrm>
            <a:off x="1116755" y="4463331"/>
            <a:ext cx="2438400" cy="848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Ready to use </a:t>
            </a:r>
          </a:p>
          <a:p>
            <a:pPr algn="ctr"/>
            <a:r>
              <a:rPr lang="en-US" sz="2800" dirty="0"/>
              <a:t>pipeline</a:t>
            </a:r>
          </a:p>
        </p:txBody>
      </p:sp>
      <p:pic>
        <p:nvPicPr>
          <p:cNvPr id="24" name="Picture 23" descr="A black and yellow line design&#10;&#10;Description automatically generated">
            <a:extLst>
              <a:ext uri="{FF2B5EF4-FFF2-40B4-BE49-F238E27FC236}">
                <a16:creationId xmlns:a16="http://schemas.microsoft.com/office/drawing/2014/main" id="{77D14DF5-8A81-7DA1-FFD1-823D8F021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44" y="4471184"/>
            <a:ext cx="1066956" cy="938316"/>
          </a:xfrm>
          <a:prstGeom prst="rect">
            <a:avLst/>
          </a:prstGeom>
        </p:spPr>
      </p:pic>
      <p:sp>
        <p:nvSpPr>
          <p:cNvPr id="46" name="Rectangle 45">
            <a:extLst>
              <a:ext uri="{FF2B5EF4-FFF2-40B4-BE49-F238E27FC236}">
                <a16:creationId xmlns:a16="http://schemas.microsoft.com/office/drawing/2014/main" id="{71776A8D-F5F6-1987-CFCE-B0040EE1A1DA}"/>
              </a:ext>
            </a:extLst>
          </p:cNvPr>
          <p:cNvSpPr/>
          <p:nvPr/>
        </p:nvSpPr>
        <p:spPr>
          <a:xfrm>
            <a:off x="4121213" y="4614573"/>
            <a:ext cx="2185851"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standardization</a:t>
            </a:r>
          </a:p>
        </p:txBody>
      </p:sp>
      <p:sp>
        <p:nvSpPr>
          <p:cNvPr id="49" name="Rectangle 48">
            <a:extLst>
              <a:ext uri="{FF2B5EF4-FFF2-40B4-BE49-F238E27FC236}">
                <a16:creationId xmlns:a16="http://schemas.microsoft.com/office/drawing/2014/main" id="{C8B66868-F5EA-B593-1B9C-4ED1B6CBB866}"/>
              </a:ext>
            </a:extLst>
          </p:cNvPr>
          <p:cNvSpPr/>
          <p:nvPr/>
        </p:nvSpPr>
        <p:spPr>
          <a:xfrm>
            <a:off x="4121213" y="3966248"/>
            <a:ext cx="1536173"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upload</a:t>
            </a:r>
          </a:p>
        </p:txBody>
      </p:sp>
      <p:sp>
        <p:nvSpPr>
          <p:cNvPr id="54" name="Rectangle 53">
            <a:extLst>
              <a:ext uri="{FF2B5EF4-FFF2-40B4-BE49-F238E27FC236}">
                <a16:creationId xmlns:a16="http://schemas.microsoft.com/office/drawing/2014/main" id="{FBB8AE85-0469-4DD7-EC0C-0A5E1A9AC7C4}"/>
              </a:ext>
            </a:extLst>
          </p:cNvPr>
          <p:cNvSpPr/>
          <p:nvPr/>
        </p:nvSpPr>
        <p:spPr>
          <a:xfrm>
            <a:off x="4121212" y="5219586"/>
            <a:ext cx="1837509"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processing</a:t>
            </a:r>
          </a:p>
        </p:txBody>
      </p:sp>
      <p:sp>
        <p:nvSpPr>
          <p:cNvPr id="61" name="Rectangle 60">
            <a:extLst>
              <a:ext uri="{FF2B5EF4-FFF2-40B4-BE49-F238E27FC236}">
                <a16:creationId xmlns:a16="http://schemas.microsoft.com/office/drawing/2014/main" id="{29767689-06D6-5939-47D1-20BC46DB6586}"/>
              </a:ext>
            </a:extLst>
          </p:cNvPr>
          <p:cNvSpPr/>
          <p:nvPr/>
        </p:nvSpPr>
        <p:spPr>
          <a:xfrm>
            <a:off x="6668469" y="4614572"/>
            <a:ext cx="1410790"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store</a:t>
            </a:r>
          </a:p>
        </p:txBody>
      </p:sp>
      <p:sp>
        <p:nvSpPr>
          <p:cNvPr id="64" name="Rectangle 63">
            <a:extLst>
              <a:ext uri="{FF2B5EF4-FFF2-40B4-BE49-F238E27FC236}">
                <a16:creationId xmlns:a16="http://schemas.microsoft.com/office/drawing/2014/main" id="{C1DB4EC0-2C53-4E1A-F31C-757FF41FC36A}"/>
              </a:ext>
            </a:extLst>
          </p:cNvPr>
          <p:cNvSpPr/>
          <p:nvPr/>
        </p:nvSpPr>
        <p:spPr>
          <a:xfrm>
            <a:off x="5958720" y="3966248"/>
            <a:ext cx="2120539"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anonymization</a:t>
            </a:r>
          </a:p>
        </p:txBody>
      </p:sp>
      <p:sp>
        <p:nvSpPr>
          <p:cNvPr id="65" name="Rectangle 64">
            <a:extLst>
              <a:ext uri="{FF2B5EF4-FFF2-40B4-BE49-F238E27FC236}">
                <a16:creationId xmlns:a16="http://schemas.microsoft.com/office/drawing/2014/main" id="{D49CF78A-B1F8-BDBB-5E40-A2ED0C301049}"/>
              </a:ext>
            </a:extLst>
          </p:cNvPr>
          <p:cNvSpPr/>
          <p:nvPr/>
        </p:nvSpPr>
        <p:spPr>
          <a:xfrm>
            <a:off x="6241750" y="5213570"/>
            <a:ext cx="1837509"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download</a:t>
            </a:r>
          </a:p>
        </p:txBody>
      </p:sp>
      <p:sp>
        <p:nvSpPr>
          <p:cNvPr id="66" name="Rectangle 65">
            <a:extLst>
              <a:ext uri="{FF2B5EF4-FFF2-40B4-BE49-F238E27FC236}">
                <a16:creationId xmlns:a16="http://schemas.microsoft.com/office/drawing/2014/main" id="{DCDB9EE2-D56F-7D13-F8D5-45CE06B1D64B}"/>
              </a:ext>
            </a:extLst>
          </p:cNvPr>
          <p:cNvSpPr/>
          <p:nvPr/>
        </p:nvSpPr>
        <p:spPr>
          <a:xfrm>
            <a:off x="9727471" y="3880990"/>
            <a:ext cx="1614995"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analytics</a:t>
            </a:r>
          </a:p>
        </p:txBody>
      </p:sp>
      <p:sp>
        <p:nvSpPr>
          <p:cNvPr id="67" name="Rectangle 66">
            <a:extLst>
              <a:ext uri="{FF2B5EF4-FFF2-40B4-BE49-F238E27FC236}">
                <a16:creationId xmlns:a16="http://schemas.microsoft.com/office/drawing/2014/main" id="{C4B4B1D3-FE42-8698-DBB8-B0A0D5308483}"/>
              </a:ext>
            </a:extLst>
          </p:cNvPr>
          <p:cNvSpPr/>
          <p:nvPr/>
        </p:nvSpPr>
        <p:spPr>
          <a:xfrm>
            <a:off x="9727471" y="4398754"/>
            <a:ext cx="1614995"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Personalization</a:t>
            </a:r>
          </a:p>
        </p:txBody>
      </p:sp>
      <p:sp>
        <p:nvSpPr>
          <p:cNvPr id="68" name="Rectangle 67">
            <a:extLst>
              <a:ext uri="{FF2B5EF4-FFF2-40B4-BE49-F238E27FC236}">
                <a16:creationId xmlns:a16="http://schemas.microsoft.com/office/drawing/2014/main" id="{2BE09021-1E91-31A9-9B09-780CA8B25E06}"/>
              </a:ext>
            </a:extLst>
          </p:cNvPr>
          <p:cNvSpPr/>
          <p:nvPr/>
        </p:nvSpPr>
        <p:spPr>
          <a:xfrm>
            <a:off x="9727471" y="4942302"/>
            <a:ext cx="1815222"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visualization</a:t>
            </a:r>
          </a:p>
        </p:txBody>
      </p:sp>
      <p:sp>
        <p:nvSpPr>
          <p:cNvPr id="69" name="Rectangle 68">
            <a:extLst>
              <a:ext uri="{FF2B5EF4-FFF2-40B4-BE49-F238E27FC236}">
                <a16:creationId xmlns:a16="http://schemas.microsoft.com/office/drawing/2014/main" id="{791CAA3F-9CAD-AAE0-9AA6-AFC0CA2B0B19}"/>
              </a:ext>
            </a:extLst>
          </p:cNvPr>
          <p:cNvSpPr/>
          <p:nvPr/>
        </p:nvSpPr>
        <p:spPr>
          <a:xfrm>
            <a:off x="9727471" y="5485850"/>
            <a:ext cx="1292779" cy="44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Dashboard</a:t>
            </a:r>
          </a:p>
        </p:txBody>
      </p:sp>
      <p:sp>
        <p:nvSpPr>
          <p:cNvPr id="71" name="Oval 70">
            <a:extLst>
              <a:ext uri="{FF2B5EF4-FFF2-40B4-BE49-F238E27FC236}">
                <a16:creationId xmlns:a16="http://schemas.microsoft.com/office/drawing/2014/main" id="{92876D88-93D2-57EE-C114-DDC0F30022A1}"/>
              </a:ext>
            </a:extLst>
          </p:cNvPr>
          <p:cNvSpPr/>
          <p:nvPr/>
        </p:nvSpPr>
        <p:spPr>
          <a:xfrm>
            <a:off x="5227320" y="2883870"/>
            <a:ext cx="1737360" cy="724099"/>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institutes</a:t>
            </a:r>
          </a:p>
        </p:txBody>
      </p:sp>
      <p:sp>
        <p:nvSpPr>
          <p:cNvPr id="74" name="Oval 73">
            <a:extLst>
              <a:ext uri="{FF2B5EF4-FFF2-40B4-BE49-F238E27FC236}">
                <a16:creationId xmlns:a16="http://schemas.microsoft.com/office/drawing/2014/main" id="{781A56ED-2B3C-5F0F-8BD7-5196B2037808}"/>
              </a:ext>
            </a:extLst>
          </p:cNvPr>
          <p:cNvSpPr/>
          <p:nvPr/>
        </p:nvSpPr>
        <p:spPr>
          <a:xfrm>
            <a:off x="9384962" y="1892515"/>
            <a:ext cx="1957504" cy="747125"/>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Large scale classes</a:t>
            </a:r>
          </a:p>
        </p:txBody>
      </p:sp>
      <p:sp>
        <p:nvSpPr>
          <p:cNvPr id="75" name="Oval 74">
            <a:extLst>
              <a:ext uri="{FF2B5EF4-FFF2-40B4-BE49-F238E27FC236}">
                <a16:creationId xmlns:a16="http://schemas.microsoft.com/office/drawing/2014/main" id="{4D54CFC0-A9B8-7D35-FEE5-6F843B89FBF3}"/>
              </a:ext>
            </a:extLst>
          </p:cNvPr>
          <p:cNvSpPr/>
          <p:nvPr/>
        </p:nvSpPr>
        <p:spPr>
          <a:xfrm>
            <a:off x="9438011" y="2681875"/>
            <a:ext cx="1957504" cy="747125"/>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Large scale institutes</a:t>
            </a:r>
          </a:p>
        </p:txBody>
      </p:sp>
      <p:sp>
        <p:nvSpPr>
          <p:cNvPr id="4" name="Right Arrow 3">
            <a:extLst>
              <a:ext uri="{FF2B5EF4-FFF2-40B4-BE49-F238E27FC236}">
                <a16:creationId xmlns:a16="http://schemas.microsoft.com/office/drawing/2014/main" id="{3A299A18-50DE-6247-3F83-37E59FB2D5DF}"/>
              </a:ext>
            </a:extLst>
          </p:cNvPr>
          <p:cNvSpPr/>
          <p:nvPr/>
        </p:nvSpPr>
        <p:spPr>
          <a:xfrm>
            <a:off x="8277953" y="2272941"/>
            <a:ext cx="661845" cy="979217"/>
          </a:xfrm>
          <a:prstGeom prst="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E32F7ABF-F620-46F7-AB07-1B08FEE713B8}"/>
              </a:ext>
            </a:extLst>
          </p:cNvPr>
          <p:cNvSpPr/>
          <p:nvPr/>
        </p:nvSpPr>
        <p:spPr>
          <a:xfrm>
            <a:off x="8280649" y="4345201"/>
            <a:ext cx="659150" cy="979217"/>
          </a:xfrm>
          <a:prstGeom prst="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4E8EBB9-BEC0-ECE4-6BD7-7BFBEAE4C914}"/>
              </a:ext>
            </a:extLst>
          </p:cNvPr>
          <p:cNvSpPr/>
          <p:nvPr/>
        </p:nvSpPr>
        <p:spPr>
          <a:xfrm>
            <a:off x="4338328" y="1763645"/>
            <a:ext cx="3604032" cy="979217"/>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40 classes </a:t>
            </a:r>
          </a:p>
          <a:p>
            <a:pPr algn="ctr"/>
            <a:r>
              <a:rPr lang="en-US" dirty="0"/>
              <a:t>(~5 classes per cycle 1-8) </a:t>
            </a:r>
          </a:p>
        </p:txBody>
      </p:sp>
    </p:spTree>
    <p:extLst>
      <p:ext uri="{BB962C8B-B14F-4D97-AF65-F5344CB8AC3E}">
        <p14:creationId xmlns:p14="http://schemas.microsoft.com/office/powerpoint/2010/main" val="222221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533B-189B-32B0-67B3-2174A0131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EE0FF-855D-68DF-D0CA-D908CA292866}"/>
              </a:ext>
            </a:extLst>
          </p:cNvPr>
          <p:cNvSpPr>
            <a:spLocks noGrp="1"/>
          </p:cNvSpPr>
          <p:nvPr>
            <p:ph type="title"/>
          </p:nvPr>
        </p:nvSpPr>
        <p:spPr/>
        <p:txBody>
          <a:bodyPr>
            <a:normAutofit fontScale="90000"/>
          </a:bodyPr>
          <a:lstStyle/>
          <a:p>
            <a:r>
              <a:rPr lang="en-US" dirty="0"/>
              <a:t>Our analytics work – The approach</a:t>
            </a:r>
          </a:p>
        </p:txBody>
      </p:sp>
      <p:sp>
        <p:nvSpPr>
          <p:cNvPr id="17" name="TextBox 16">
            <a:extLst>
              <a:ext uri="{FF2B5EF4-FFF2-40B4-BE49-F238E27FC236}">
                <a16:creationId xmlns:a16="http://schemas.microsoft.com/office/drawing/2014/main" id="{A296D074-98BD-A9FA-3D39-85E9B1DE677A}"/>
              </a:ext>
            </a:extLst>
          </p:cNvPr>
          <p:cNvSpPr txBox="1"/>
          <p:nvPr/>
        </p:nvSpPr>
        <p:spPr>
          <a:xfrm>
            <a:off x="9817071" y="2174264"/>
            <a:ext cx="2209648" cy="646331"/>
          </a:xfrm>
          <a:prstGeom prst="rect">
            <a:avLst/>
          </a:prstGeom>
          <a:noFill/>
        </p:spPr>
        <p:txBody>
          <a:bodyPr wrap="square" rtlCol="0">
            <a:spAutoFit/>
          </a:bodyPr>
          <a:lstStyle/>
          <a:p>
            <a:pPr algn="ctr"/>
            <a:r>
              <a:rPr lang="en-US" dirty="0"/>
              <a:t>Driven by Issue-Hypothesis Approach</a:t>
            </a:r>
          </a:p>
        </p:txBody>
      </p:sp>
      <p:sp>
        <p:nvSpPr>
          <p:cNvPr id="20" name="TextBox 19">
            <a:extLst>
              <a:ext uri="{FF2B5EF4-FFF2-40B4-BE49-F238E27FC236}">
                <a16:creationId xmlns:a16="http://schemas.microsoft.com/office/drawing/2014/main" id="{7CA5DC59-AFC9-F85B-82DE-1422DB9919C5}"/>
              </a:ext>
            </a:extLst>
          </p:cNvPr>
          <p:cNvSpPr txBox="1"/>
          <p:nvPr/>
        </p:nvSpPr>
        <p:spPr>
          <a:xfrm>
            <a:off x="9817071" y="3507523"/>
            <a:ext cx="2285788" cy="646331"/>
          </a:xfrm>
          <a:prstGeom prst="rect">
            <a:avLst/>
          </a:prstGeom>
          <a:noFill/>
        </p:spPr>
        <p:txBody>
          <a:bodyPr wrap="square" rtlCol="0">
            <a:spAutoFit/>
          </a:bodyPr>
          <a:lstStyle/>
          <a:p>
            <a:pPr algn="ctr"/>
            <a:r>
              <a:rPr lang="en-US" dirty="0"/>
              <a:t>Focused on Combined Data Sources</a:t>
            </a:r>
          </a:p>
        </p:txBody>
      </p:sp>
      <p:sp>
        <p:nvSpPr>
          <p:cNvPr id="32" name="TextBox 31">
            <a:extLst>
              <a:ext uri="{FF2B5EF4-FFF2-40B4-BE49-F238E27FC236}">
                <a16:creationId xmlns:a16="http://schemas.microsoft.com/office/drawing/2014/main" id="{630A2E11-A95C-7A53-D7A4-FB08212C67DE}"/>
              </a:ext>
            </a:extLst>
          </p:cNvPr>
          <p:cNvSpPr txBox="1"/>
          <p:nvPr/>
        </p:nvSpPr>
        <p:spPr>
          <a:xfrm>
            <a:off x="9748373" y="4854869"/>
            <a:ext cx="2285789" cy="369332"/>
          </a:xfrm>
          <a:prstGeom prst="rect">
            <a:avLst/>
          </a:prstGeom>
          <a:noFill/>
        </p:spPr>
        <p:txBody>
          <a:bodyPr wrap="square" rtlCol="0">
            <a:spAutoFit/>
          </a:bodyPr>
          <a:lstStyle/>
          <a:p>
            <a:pPr algn="ctr"/>
            <a:r>
              <a:rPr lang="en-US" dirty="0"/>
              <a:t>Hypothesis testing</a:t>
            </a:r>
          </a:p>
        </p:txBody>
      </p:sp>
      <p:pic>
        <p:nvPicPr>
          <p:cNvPr id="5" name="Picture 4" descr="A diagram of a graph&#10;&#10;Description automatically generated with medium confidence">
            <a:extLst>
              <a:ext uri="{FF2B5EF4-FFF2-40B4-BE49-F238E27FC236}">
                <a16:creationId xmlns:a16="http://schemas.microsoft.com/office/drawing/2014/main" id="{672D0CB6-5421-3C10-2F66-5BEDE0C64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42" y="1667809"/>
            <a:ext cx="9555774" cy="3941757"/>
          </a:xfrm>
          <a:prstGeom prst="rect">
            <a:avLst/>
          </a:prstGeom>
        </p:spPr>
      </p:pic>
      <p:sp>
        <p:nvSpPr>
          <p:cNvPr id="9" name="Rectangle 8">
            <a:extLst>
              <a:ext uri="{FF2B5EF4-FFF2-40B4-BE49-F238E27FC236}">
                <a16:creationId xmlns:a16="http://schemas.microsoft.com/office/drawing/2014/main" id="{F3B2AE09-16D4-8B51-C882-800AA9AC8BA6}"/>
              </a:ext>
            </a:extLst>
          </p:cNvPr>
          <p:cNvSpPr/>
          <p:nvPr/>
        </p:nvSpPr>
        <p:spPr>
          <a:xfrm>
            <a:off x="77638" y="1570008"/>
            <a:ext cx="11949081" cy="1858992"/>
          </a:xfrm>
          <a:prstGeom prst="rect">
            <a:avLst/>
          </a:prstGeom>
          <a:no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6581C4-E2AC-B048-E491-7F285A1484C1}"/>
              </a:ext>
            </a:extLst>
          </p:cNvPr>
          <p:cNvSpPr/>
          <p:nvPr/>
        </p:nvSpPr>
        <p:spPr>
          <a:xfrm>
            <a:off x="77637" y="3350477"/>
            <a:ext cx="11949081" cy="1021226"/>
          </a:xfrm>
          <a:prstGeom prst="rect">
            <a:avLst/>
          </a:prstGeom>
          <a:no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150F8-83D2-6369-AFC2-8E9DE5FC717D}"/>
              </a:ext>
            </a:extLst>
          </p:cNvPr>
          <p:cNvSpPr/>
          <p:nvPr/>
        </p:nvSpPr>
        <p:spPr>
          <a:xfrm>
            <a:off x="89140" y="4330169"/>
            <a:ext cx="11949081" cy="1377198"/>
          </a:xfrm>
          <a:prstGeom prst="rect">
            <a:avLst/>
          </a:prstGeom>
          <a:no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0" grpId="1"/>
      <p:bldP spid="32" grpId="0"/>
      <p:bldP spid="9" grpId="0" animBg="1"/>
      <p:bldP spid="9" grpId="1" animBg="1"/>
      <p:bldP spid="11" grpId="0" animBg="1"/>
      <p:bldP spid="11"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5C45-CA83-31D8-2AB3-CF4BB756D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9C1F-5389-1F18-9120-4BA6D17BDA24}"/>
              </a:ext>
            </a:extLst>
          </p:cNvPr>
          <p:cNvSpPr>
            <a:spLocks noGrp="1"/>
          </p:cNvSpPr>
          <p:nvPr>
            <p:ph type="title"/>
          </p:nvPr>
        </p:nvSpPr>
        <p:spPr/>
        <p:txBody>
          <a:bodyPr>
            <a:normAutofit fontScale="90000"/>
          </a:bodyPr>
          <a:lstStyle/>
          <a:p>
            <a:r>
              <a:rPr lang="en-US" dirty="0"/>
              <a:t>Next Steps</a:t>
            </a:r>
          </a:p>
        </p:txBody>
      </p:sp>
      <p:pic>
        <p:nvPicPr>
          <p:cNvPr id="32" name="Picture 31" descr="A grey and white logo&#10;&#10;Description automatically generated">
            <a:extLst>
              <a:ext uri="{FF2B5EF4-FFF2-40B4-BE49-F238E27FC236}">
                <a16:creationId xmlns:a16="http://schemas.microsoft.com/office/drawing/2014/main" id="{80477601-128D-952C-81A6-504E37EA0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0" y="2136530"/>
            <a:ext cx="2645115" cy="2540977"/>
          </a:xfrm>
          <a:prstGeom prst="rect">
            <a:avLst/>
          </a:prstGeom>
        </p:spPr>
      </p:pic>
      <p:sp>
        <p:nvSpPr>
          <p:cNvPr id="33" name="TextBox 32">
            <a:extLst>
              <a:ext uri="{FF2B5EF4-FFF2-40B4-BE49-F238E27FC236}">
                <a16:creationId xmlns:a16="http://schemas.microsoft.com/office/drawing/2014/main" id="{77360598-7A55-0E4E-E836-E2CDE138FE29}"/>
              </a:ext>
            </a:extLst>
          </p:cNvPr>
          <p:cNvSpPr txBox="1"/>
          <p:nvPr/>
        </p:nvSpPr>
        <p:spPr>
          <a:xfrm>
            <a:off x="711199" y="5491027"/>
            <a:ext cx="1978270" cy="523220"/>
          </a:xfrm>
          <a:prstGeom prst="rect">
            <a:avLst/>
          </a:prstGeom>
          <a:noFill/>
        </p:spPr>
        <p:txBody>
          <a:bodyPr wrap="square" rtlCol="0">
            <a:spAutoFit/>
          </a:bodyPr>
          <a:lstStyle/>
          <a:p>
            <a:r>
              <a:rPr lang="en-US" sz="2800" dirty="0"/>
              <a:t>Data Engine</a:t>
            </a:r>
          </a:p>
        </p:txBody>
      </p:sp>
      <p:sp>
        <p:nvSpPr>
          <p:cNvPr id="34" name="Right Arrow 33">
            <a:extLst>
              <a:ext uri="{FF2B5EF4-FFF2-40B4-BE49-F238E27FC236}">
                <a16:creationId xmlns:a16="http://schemas.microsoft.com/office/drawing/2014/main" id="{AD4669B8-0747-BD1E-175D-E143D77F332F}"/>
              </a:ext>
            </a:extLst>
          </p:cNvPr>
          <p:cNvSpPr/>
          <p:nvPr/>
        </p:nvSpPr>
        <p:spPr>
          <a:xfrm>
            <a:off x="3106615" y="3109867"/>
            <a:ext cx="633046" cy="9330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D539DF5-B9BD-90B2-03A1-B3D4D47D7FA5}"/>
              </a:ext>
            </a:extLst>
          </p:cNvPr>
          <p:cNvSpPr txBox="1"/>
          <p:nvPr/>
        </p:nvSpPr>
        <p:spPr>
          <a:xfrm>
            <a:off x="5084250" y="5491028"/>
            <a:ext cx="2340220" cy="523220"/>
          </a:xfrm>
          <a:prstGeom prst="rect">
            <a:avLst/>
          </a:prstGeom>
          <a:noFill/>
        </p:spPr>
        <p:txBody>
          <a:bodyPr wrap="square" rtlCol="0">
            <a:spAutoFit/>
          </a:bodyPr>
          <a:lstStyle/>
          <a:p>
            <a:r>
              <a:rPr lang="en-US" sz="2800" dirty="0"/>
              <a:t>Meso-learning</a:t>
            </a:r>
          </a:p>
        </p:txBody>
      </p:sp>
      <p:pic>
        <p:nvPicPr>
          <p:cNvPr id="40" name="Picture 39" descr="A row of rectangular windows&#10;&#10;Description automatically generated">
            <a:extLst>
              <a:ext uri="{FF2B5EF4-FFF2-40B4-BE49-F238E27FC236}">
                <a16:creationId xmlns:a16="http://schemas.microsoft.com/office/drawing/2014/main" id="{2F5E9529-E994-909C-636F-7570E1496B84}"/>
              </a:ext>
            </a:extLst>
          </p:cNvPr>
          <p:cNvPicPr>
            <a:picLocks noChangeAspect="1"/>
          </p:cNvPicPr>
          <p:nvPr/>
        </p:nvPicPr>
        <p:blipFill rotWithShape="1">
          <a:blip r:embed="rId4">
            <a:extLst>
              <a:ext uri="{28A0092B-C50C-407E-A947-70E740481C1C}">
                <a14:useLocalDpi xmlns:a14="http://schemas.microsoft.com/office/drawing/2010/main" val="0"/>
              </a:ext>
            </a:extLst>
          </a:blip>
          <a:srcRect l="38510" t="12786" r="-22" b="13149"/>
          <a:stretch/>
        </p:blipFill>
        <p:spPr>
          <a:xfrm>
            <a:off x="3853961" y="1690437"/>
            <a:ext cx="4484077" cy="3771900"/>
          </a:xfrm>
          <a:prstGeom prst="rect">
            <a:avLst/>
          </a:prstGeom>
        </p:spPr>
      </p:pic>
      <p:pic>
        <p:nvPicPr>
          <p:cNvPr id="45" name="Picture 44" descr="A close-up of a chart&#10;&#10;Description automatically generated">
            <a:extLst>
              <a:ext uri="{FF2B5EF4-FFF2-40B4-BE49-F238E27FC236}">
                <a16:creationId xmlns:a16="http://schemas.microsoft.com/office/drawing/2014/main" id="{A9AED8BB-57EA-ECBC-3422-390CCBB233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84" y="2692710"/>
            <a:ext cx="2277066" cy="1518044"/>
          </a:xfrm>
          <a:prstGeom prst="rect">
            <a:avLst/>
          </a:prstGeom>
        </p:spPr>
      </p:pic>
      <p:pic>
        <p:nvPicPr>
          <p:cNvPr id="48" name="Picture 47" descr="A collection of charts and graphs&#10;&#10;Description automatically generated">
            <a:extLst>
              <a:ext uri="{FF2B5EF4-FFF2-40B4-BE49-F238E27FC236}">
                <a16:creationId xmlns:a16="http://schemas.microsoft.com/office/drawing/2014/main" id="{D777731D-8627-AB6A-F88D-C474CDD4027E}"/>
              </a:ext>
            </a:extLst>
          </p:cNvPr>
          <p:cNvPicPr>
            <a:picLocks noChangeAspect="1"/>
          </p:cNvPicPr>
          <p:nvPr/>
        </p:nvPicPr>
        <p:blipFill rotWithShape="1">
          <a:blip r:embed="rId6">
            <a:extLst>
              <a:ext uri="{28A0092B-C50C-407E-A947-70E740481C1C}">
                <a14:useLocalDpi xmlns:a14="http://schemas.microsoft.com/office/drawing/2010/main" val="0"/>
              </a:ext>
            </a:extLst>
          </a:blip>
          <a:srcRect l="2906" t="7564" r="73248" b="75041"/>
          <a:stretch/>
        </p:blipFill>
        <p:spPr>
          <a:xfrm>
            <a:off x="8942950" y="4328426"/>
            <a:ext cx="1150692" cy="839434"/>
          </a:xfrm>
          <a:prstGeom prst="rect">
            <a:avLst/>
          </a:prstGeom>
        </p:spPr>
      </p:pic>
      <p:pic>
        <p:nvPicPr>
          <p:cNvPr id="51" name="Picture 50" descr="A collection of charts and graphs&#10;&#10;Description automatically generated">
            <a:extLst>
              <a:ext uri="{FF2B5EF4-FFF2-40B4-BE49-F238E27FC236}">
                <a16:creationId xmlns:a16="http://schemas.microsoft.com/office/drawing/2014/main" id="{09306EDB-723A-A01E-0CD3-A03A3789094E}"/>
              </a:ext>
            </a:extLst>
          </p:cNvPr>
          <p:cNvPicPr>
            <a:picLocks noChangeAspect="1"/>
          </p:cNvPicPr>
          <p:nvPr/>
        </p:nvPicPr>
        <p:blipFill rotWithShape="1">
          <a:blip r:embed="rId6">
            <a:extLst>
              <a:ext uri="{28A0092B-C50C-407E-A947-70E740481C1C}">
                <a14:useLocalDpi xmlns:a14="http://schemas.microsoft.com/office/drawing/2010/main" val="0"/>
              </a:ext>
            </a:extLst>
          </a:blip>
          <a:srcRect l="29060" t="31154" r="48120" b="52436"/>
          <a:stretch/>
        </p:blipFill>
        <p:spPr>
          <a:xfrm>
            <a:off x="10093642" y="1574054"/>
            <a:ext cx="1308267" cy="940777"/>
          </a:xfrm>
          <a:prstGeom prst="rect">
            <a:avLst/>
          </a:prstGeom>
        </p:spPr>
      </p:pic>
      <p:pic>
        <p:nvPicPr>
          <p:cNvPr id="52" name="Picture 51" descr="A collection of charts and graphs&#10;&#10;Description automatically generated">
            <a:extLst>
              <a:ext uri="{FF2B5EF4-FFF2-40B4-BE49-F238E27FC236}">
                <a16:creationId xmlns:a16="http://schemas.microsoft.com/office/drawing/2014/main" id="{BC107FE8-773E-B812-4ED8-D3A56E813A6D}"/>
              </a:ext>
            </a:extLst>
          </p:cNvPr>
          <p:cNvPicPr>
            <a:picLocks noChangeAspect="1"/>
          </p:cNvPicPr>
          <p:nvPr/>
        </p:nvPicPr>
        <p:blipFill rotWithShape="1">
          <a:blip r:embed="rId6">
            <a:extLst>
              <a:ext uri="{28A0092B-C50C-407E-A947-70E740481C1C}">
                <a14:useLocalDpi xmlns:a14="http://schemas.microsoft.com/office/drawing/2010/main" val="0"/>
              </a:ext>
            </a:extLst>
          </a:blip>
          <a:srcRect l="28268" t="5407" r="51175" b="73952"/>
          <a:stretch/>
        </p:blipFill>
        <p:spPr>
          <a:xfrm>
            <a:off x="8898957" y="1533862"/>
            <a:ext cx="1093178" cy="1097666"/>
          </a:xfrm>
          <a:prstGeom prst="rect">
            <a:avLst/>
          </a:prstGeom>
        </p:spPr>
      </p:pic>
      <p:pic>
        <p:nvPicPr>
          <p:cNvPr id="53" name="Picture 52" descr="A collection of charts and graphs&#10;&#10;Description automatically generated">
            <a:extLst>
              <a:ext uri="{FF2B5EF4-FFF2-40B4-BE49-F238E27FC236}">
                <a16:creationId xmlns:a16="http://schemas.microsoft.com/office/drawing/2014/main" id="{D2D1C765-E936-1F2E-49B3-FC60C8658397}"/>
              </a:ext>
            </a:extLst>
          </p:cNvPr>
          <p:cNvPicPr>
            <a:picLocks noChangeAspect="1"/>
          </p:cNvPicPr>
          <p:nvPr/>
        </p:nvPicPr>
        <p:blipFill rotWithShape="1">
          <a:blip r:embed="rId6">
            <a:extLst>
              <a:ext uri="{28A0092B-C50C-407E-A947-70E740481C1C}">
                <a14:useLocalDpi xmlns:a14="http://schemas.microsoft.com/office/drawing/2010/main" val="0"/>
              </a:ext>
            </a:extLst>
          </a:blip>
          <a:srcRect l="74423" t="51390" b="27712"/>
          <a:stretch/>
        </p:blipFill>
        <p:spPr>
          <a:xfrm>
            <a:off x="10164314" y="4271936"/>
            <a:ext cx="1150692" cy="940166"/>
          </a:xfrm>
          <a:prstGeom prst="rect">
            <a:avLst/>
          </a:prstGeom>
        </p:spPr>
      </p:pic>
      <p:sp>
        <p:nvSpPr>
          <p:cNvPr id="55" name="TextBox 54">
            <a:extLst>
              <a:ext uri="{FF2B5EF4-FFF2-40B4-BE49-F238E27FC236}">
                <a16:creationId xmlns:a16="http://schemas.microsoft.com/office/drawing/2014/main" id="{531C5E8A-E1B8-31ED-97A2-9DDD15036C88}"/>
              </a:ext>
            </a:extLst>
          </p:cNvPr>
          <p:cNvSpPr txBox="1"/>
          <p:nvPr/>
        </p:nvSpPr>
        <p:spPr>
          <a:xfrm>
            <a:off x="9175179" y="5491027"/>
            <a:ext cx="1978270" cy="523220"/>
          </a:xfrm>
          <a:prstGeom prst="rect">
            <a:avLst/>
          </a:prstGeom>
          <a:noFill/>
        </p:spPr>
        <p:txBody>
          <a:bodyPr wrap="square" rtlCol="0">
            <a:spAutoFit/>
          </a:bodyPr>
          <a:lstStyle/>
          <a:p>
            <a:r>
              <a:rPr lang="en-US" sz="2800" dirty="0"/>
              <a:t>Dashboard</a:t>
            </a:r>
          </a:p>
        </p:txBody>
      </p:sp>
      <p:sp>
        <p:nvSpPr>
          <p:cNvPr id="56" name="Right Arrow 55">
            <a:extLst>
              <a:ext uri="{FF2B5EF4-FFF2-40B4-BE49-F238E27FC236}">
                <a16:creationId xmlns:a16="http://schemas.microsoft.com/office/drawing/2014/main" id="{054CECDE-0A25-9375-30C8-541A09DCDF02}"/>
              </a:ext>
            </a:extLst>
          </p:cNvPr>
          <p:cNvSpPr/>
          <p:nvPr/>
        </p:nvSpPr>
        <p:spPr>
          <a:xfrm>
            <a:off x="8395188" y="3183762"/>
            <a:ext cx="397120" cy="701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938421"/>
      </p:ext>
    </p:extLst>
  </p:cSld>
  <p:clrMapOvr>
    <a:masterClrMapping/>
  </p:clrMapOvr>
</p:sld>
</file>

<file path=ppt/theme/theme1.xml><?xml version="1.0" encoding="utf-8"?>
<a:theme xmlns:a="http://schemas.openxmlformats.org/drawingml/2006/main" name="aialo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ALOE PPT Template" id="{60D10EC9-1E6E-C244-85E1-BC5491A8E84C}" vid="{691E716F-DF80-5C48-BB54-CBD1EF116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c54106-4fbb-466d-b2fa-bc109a3ddbe3">
      <Terms xmlns="http://schemas.microsoft.com/office/infopath/2007/PartnerControls"/>
    </lcf76f155ced4ddcb4097134ff3c332f>
    <TaxCatchAll xmlns="195d1f45-9509-43f9-8aff-baa8dce9ab14" xsi:nil="true"/>
    <SharedWithUsers xmlns="195d1f45-9509-43f9-8aff-baa8dce9ab14">
      <UserInfo>
        <DisplayName>Ugi, Moriah C</DisplayName>
        <AccountId>872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F2FCBA666D2A4AAB1F22DDC4FC8247" ma:contentTypeVersion="18" ma:contentTypeDescription="Create a new document." ma:contentTypeScope="" ma:versionID="6ab6bd7c8696cba99d46532e5d4b8fce">
  <xsd:schema xmlns:xsd="http://www.w3.org/2001/XMLSchema" xmlns:xs="http://www.w3.org/2001/XMLSchema" xmlns:p="http://schemas.microsoft.com/office/2006/metadata/properties" xmlns:ns2="d6c54106-4fbb-466d-b2fa-bc109a3ddbe3" xmlns:ns3="195d1f45-9509-43f9-8aff-baa8dce9ab14" targetNamespace="http://schemas.microsoft.com/office/2006/metadata/properties" ma:root="true" ma:fieldsID="675d49daeb44782a8afd2c697fca5c2a" ns2:_="" ns3:_="">
    <xsd:import namespace="d6c54106-4fbb-466d-b2fa-bc109a3ddbe3"/>
    <xsd:import namespace="195d1f45-9509-43f9-8aff-baa8dce9ab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54106-4fbb-466d-b2fa-bc109a3dd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5d1f45-9509-43f9-8aff-baa8dce9ab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063712-b7ad-404d-9274-b407b02c1ade}" ma:internalName="TaxCatchAll" ma:showField="CatchAllData" ma:web="195d1f45-9509-43f9-8aff-baa8dce9ab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4AEC65-DD4C-4E1A-A207-E6B4C52918A5}">
  <ds:schemaRefs>
    <ds:schemaRef ds:uri="http://purl.org/dc/elements/1.1/"/>
    <ds:schemaRef ds:uri="http://purl.org/dc/terms/"/>
    <ds:schemaRef ds:uri="d6c54106-4fbb-466d-b2fa-bc109a3ddbe3"/>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195d1f45-9509-43f9-8aff-baa8dce9ab14"/>
    <ds:schemaRef ds:uri="http://schemas.microsoft.com/office/2006/metadata/properties"/>
  </ds:schemaRefs>
</ds:datastoreItem>
</file>

<file path=customXml/itemProps2.xml><?xml version="1.0" encoding="utf-8"?>
<ds:datastoreItem xmlns:ds="http://schemas.openxmlformats.org/officeDocument/2006/customXml" ds:itemID="{58853CE2-61D4-459E-BF52-5D677FFC5E13}">
  <ds:schemaRefs>
    <ds:schemaRef ds:uri="http://schemas.microsoft.com/sharepoint/v3/contenttype/forms"/>
  </ds:schemaRefs>
</ds:datastoreItem>
</file>

<file path=customXml/itemProps3.xml><?xml version="1.0" encoding="utf-8"?>
<ds:datastoreItem xmlns:ds="http://schemas.openxmlformats.org/officeDocument/2006/customXml" ds:itemID="{BC9F82ED-B0B4-4401-80DF-BC06A56D5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54106-4fbb-466d-b2fa-bc109a3ddbe3"/>
    <ds:schemaRef ds:uri="195d1f45-9509-43f9-8aff-baa8dce9a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10831</TotalTime>
  <Words>1036</Words>
  <Application>Microsoft Office PowerPoint</Application>
  <PresentationFormat>Widescreen</PresentationFormat>
  <Paragraphs>151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aialoe theme</vt:lpstr>
      <vt:lpstr>PowerPoint Presentation</vt:lpstr>
      <vt:lpstr>Analytics module</vt:lpstr>
      <vt:lpstr>A4L Data store for Learning framework</vt:lpstr>
      <vt:lpstr>A4L – An end-to-end data platform</vt:lpstr>
      <vt:lpstr>Overview Data Platform</vt:lpstr>
      <vt:lpstr>1EdTech collaboration</vt:lpstr>
      <vt:lpstr>How our platform is different</vt:lpstr>
      <vt:lpstr>Our analytics work – The approach</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Thajchayapong, Ploy</cp:lastModifiedBy>
  <cp:revision>56</cp:revision>
  <cp:lastPrinted>2024-05-08T01:46:27Z</cp:lastPrinted>
  <dcterms:created xsi:type="dcterms:W3CDTF">2023-10-23T18:07:38Z</dcterms:created>
  <dcterms:modified xsi:type="dcterms:W3CDTF">2024-06-24T17:06:14Z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0x010100BAF2FCBA666D2A4AAB1F22DDC4FC8247</vt:lpwstr>
  </property>
  <property fmtid="{D5CDD505-2E9C-101B-9397-08002B2CF9AE}" pid="3" name="MediaServiceImageTags">
    <vt:lpwstr/>
  </property>
</Properties>
</file>