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sldIdLst>
    <p:sldId id="256" r:id="rId5"/>
    <p:sldId id="311" r:id="rId6"/>
    <p:sldId id="304" r:id="rId7"/>
    <p:sldId id="270" r:id="rId8"/>
    <p:sldId id="309" r:id="rId9"/>
    <p:sldId id="307" r:id="rId10"/>
    <p:sldId id="292" r:id="rId11"/>
    <p:sldId id="308" r:id="rId12"/>
    <p:sldId id="310" r:id="rId13"/>
    <p:sldId id="30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89ABC4D-7FAC-EC42-9417-62575E94AC0D}">
          <p14:sldIdLst>
            <p14:sldId id="256"/>
            <p14:sldId id="311"/>
            <p14:sldId id="304"/>
            <p14:sldId id="270"/>
            <p14:sldId id="309"/>
            <p14:sldId id="307"/>
            <p14:sldId id="292"/>
            <p14:sldId id="308"/>
            <p14:sldId id="310"/>
            <p14:sldId id="30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0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489F50-8BC7-1F91-7183-1574D2685CF9}" v="502" dt="2024-06-12T13:57:34.033"/>
    <p1510:client id="{A29EEA0D-F238-F27A-81E0-15FC719FD307}" v="189" dt="2024-06-12T16:29:48.470"/>
    <p1510:client id="{E0B05D20-8B6C-4E50-8210-9D70BE5BC56B}" v="679" dt="2024-06-13T21:57:31.9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412ACF-100E-7747-B1F6-25B505A5BDA2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D579A9-7B4D-D84C-BBC1-339C4D4DC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656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D579A9-7B4D-D84C-BBC1-339C4D4DC7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4839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Inquiry-based learning ---&gt; active learning, learning by doing, learning by reflection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D579A9-7B4D-D84C-BBC1-339C4D4DC7D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4240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Issues with examples:</a:t>
            </a:r>
          </a:p>
          <a:p>
            <a:pPr marL="228600" indent="-228600">
              <a:buAutoNum type="arabicPeriod"/>
            </a:pPr>
            <a:r>
              <a:rPr lang="en-US"/>
              <a:t>Bot depends on learners’ questions to give feedback; if cannot help if learner doesn’t know what they need help with.</a:t>
            </a:r>
          </a:p>
          <a:p>
            <a:pPr marL="228600" indent="-228600">
              <a:buAutoNum type="arabicPeriod"/>
            </a:pPr>
            <a:r>
              <a:rPr lang="en-US"/>
              <a:t>MILA-T is rule-based. Learners cannot simply start modeling, they first need to write a definition of the phenomenon they are creating.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D579A9-7B4D-D84C-BBC1-339C4D4DC7D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4663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Task completion correctness == did the student complete the assigned task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D579A9-7B4D-D84C-BBC1-339C4D4DC7D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2408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By adaptive, feedback is based on the current state of the user’s model.</a:t>
            </a:r>
          </a:p>
          <a:p>
            <a:endParaRPr lang="en-US"/>
          </a:p>
          <a:p>
            <a:r>
              <a:rPr lang="en-US"/>
              <a:t>Step 1 classification via unsupervised learning</a:t>
            </a:r>
          </a:p>
          <a:p>
            <a:r>
              <a:rPr lang="en-US"/>
              <a:t>* Constructor – spends most time on constructing models; less time parameterizing or simulating models</a:t>
            </a:r>
          </a:p>
          <a:p>
            <a:r>
              <a:rPr lang="en-US"/>
              <a:t>* Observers – opposite of constructors; very little constructing</a:t>
            </a:r>
          </a:p>
          <a:p>
            <a:r>
              <a:rPr lang="en-US"/>
              <a:t>* full-explorers – full process of constructing, parameterizing and simulating models effectively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D579A9-7B4D-D84C-BBC1-339C4D4DC7D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8127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Proactive vs. Reactive – feedback based on implicit vs. </a:t>
            </a:r>
            <a:r>
              <a:rPr lang="en-US" err="1"/>
              <a:t>explicity</a:t>
            </a:r>
            <a:r>
              <a:rPr lang="en-US"/>
              <a:t> request</a:t>
            </a:r>
          </a:p>
          <a:p>
            <a:r>
              <a:rPr lang="en-US"/>
              <a:t>Process vs. Product – feedback based on model itself vs. user activity</a:t>
            </a:r>
          </a:p>
          <a:p>
            <a:r>
              <a:rPr lang="en-US"/>
              <a:t>Single episode vs. multi-episode – feedback based on a single user session or considers user’s actions in prior sessions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D579A9-7B4D-D84C-BBC1-339C4D4DC7D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492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aloe fro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logo, screenshot, font&#10;&#10;Description automatically generated">
            <a:extLst>
              <a:ext uri="{FF2B5EF4-FFF2-40B4-BE49-F238E27FC236}">
                <a16:creationId xmlns:a16="http://schemas.microsoft.com/office/drawing/2014/main" id="{642AB46E-39E8-0B13-A55C-8E4E136A27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B9897CC9-1235-BA03-883B-53D282F4DC0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4729481"/>
            <a:ext cx="12192000" cy="321944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rgbClr val="00305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FIRST LAST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34062FC-7DA7-ABE1-345C-C857A77B51C3}"/>
              </a:ext>
            </a:extLst>
          </p:cNvPr>
          <p:cNvSpPr txBox="1">
            <a:spLocks/>
          </p:cNvSpPr>
          <p:nvPr userDrawn="1"/>
        </p:nvSpPr>
        <p:spPr>
          <a:xfrm>
            <a:off x="0" y="5176415"/>
            <a:ext cx="12192000" cy="384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0EA384B-FE0F-00AB-81BA-50138F8A853E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0" y="5051426"/>
            <a:ext cx="12192000" cy="321944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286440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ialoe picture with cap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DE99F-BE65-BCE4-6E1E-818B319EB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138988"/>
            <a:ext cx="3932237" cy="91841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DC4720-77DF-AA4A-7D5E-2E828032CD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138988"/>
            <a:ext cx="6172200" cy="47220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A6DF22-8C7A-D515-15DD-5CA5B3A170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3461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aloe partner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BB087-22A6-D6C4-067D-36410D4775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0042" y="193905"/>
            <a:ext cx="9768417" cy="544513"/>
          </a:xfrm>
        </p:spPr>
        <p:txBody>
          <a:bodyPr/>
          <a:lstStyle/>
          <a:p>
            <a:r>
              <a:rPr lang="en-US"/>
              <a:t>Partners</a:t>
            </a:r>
          </a:p>
        </p:txBody>
      </p:sp>
      <p:pic>
        <p:nvPicPr>
          <p:cNvPr id="4" name="Picture 3" descr="A blue and red text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8C50C4E9-FF64-7770-149E-5F6DC3C13B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10263" y="2703583"/>
            <a:ext cx="2941205" cy="777785"/>
          </a:xfrm>
          <a:prstGeom prst="rect">
            <a:avLst/>
          </a:prstGeom>
        </p:spPr>
      </p:pic>
      <p:pic>
        <p:nvPicPr>
          <p:cNvPr id="6" name="Picture 5" descr="A picture containing purple, colorfulness, violet&#10;&#10;Description automatically generated">
            <a:extLst>
              <a:ext uri="{FF2B5EF4-FFF2-40B4-BE49-F238E27FC236}">
                <a16:creationId xmlns:a16="http://schemas.microsoft.com/office/drawing/2014/main" id="{2DEBC9D1-110D-51BD-0E91-BD913AF6833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88122" y="4111379"/>
            <a:ext cx="2950044" cy="1659400"/>
          </a:xfrm>
          <a:prstGeom prst="rect">
            <a:avLst/>
          </a:prstGeom>
        </p:spPr>
      </p:pic>
      <p:pic>
        <p:nvPicPr>
          <p:cNvPr id="8" name="Picture 7" descr="A blue text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246474E1-2A88-9915-EA30-077DAA814F6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058529" y="3818135"/>
            <a:ext cx="2955383" cy="686895"/>
          </a:xfrm>
          <a:prstGeom prst="rect">
            <a:avLst/>
          </a:prstGeom>
        </p:spPr>
      </p:pic>
      <p:pic>
        <p:nvPicPr>
          <p:cNvPr id="10" name="Picture 9" descr="A blue and red logo&#10;&#10;Description automatically generated with low confidence">
            <a:extLst>
              <a:ext uri="{FF2B5EF4-FFF2-40B4-BE49-F238E27FC236}">
                <a16:creationId xmlns:a16="http://schemas.microsoft.com/office/drawing/2014/main" id="{4D034202-C941-9F70-F125-0E37DA254A8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287279" y="2791273"/>
            <a:ext cx="1642537" cy="1340036"/>
          </a:xfrm>
          <a:prstGeom prst="rect">
            <a:avLst/>
          </a:prstGeom>
        </p:spPr>
      </p:pic>
      <p:pic>
        <p:nvPicPr>
          <p:cNvPr id="12" name="Picture 11" descr="A picture containing text, font, graphics, logo&#10;&#10;Description automatically generated">
            <a:extLst>
              <a:ext uri="{FF2B5EF4-FFF2-40B4-BE49-F238E27FC236}">
                <a16:creationId xmlns:a16="http://schemas.microsoft.com/office/drawing/2014/main" id="{F93CBB2B-A96A-3A8B-96B7-FC8DBC66026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531610" y="1667375"/>
            <a:ext cx="1642536" cy="1642536"/>
          </a:xfrm>
          <a:prstGeom prst="rect">
            <a:avLst/>
          </a:prstGeom>
        </p:spPr>
      </p:pic>
      <p:pic>
        <p:nvPicPr>
          <p:cNvPr id="14" name="Picture 13" descr="A black text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C5698010-A040-1C47-A7CF-913237BF6BF7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502777" y="1638928"/>
            <a:ext cx="2213097" cy="1244867"/>
          </a:xfrm>
          <a:prstGeom prst="rect">
            <a:avLst/>
          </a:prstGeom>
        </p:spPr>
      </p:pic>
      <p:pic>
        <p:nvPicPr>
          <p:cNvPr id="16" name="Picture 15" descr="A picture containing screenshot, black&#10;&#10;Description automatically generated">
            <a:extLst>
              <a:ext uri="{FF2B5EF4-FFF2-40B4-BE49-F238E27FC236}">
                <a16:creationId xmlns:a16="http://schemas.microsoft.com/office/drawing/2014/main" id="{58FAE8CD-019D-E849-C32B-FE6C975EB511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4226854" y="4249960"/>
            <a:ext cx="2075337" cy="823208"/>
          </a:xfrm>
          <a:prstGeom prst="rect">
            <a:avLst/>
          </a:prstGeom>
        </p:spPr>
      </p:pic>
      <p:pic>
        <p:nvPicPr>
          <p:cNvPr id="18" name="Picture 17" descr="Blue letters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2B5DDEFE-4F3A-B5CB-6733-763C15EDDF10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057946" y="1998368"/>
            <a:ext cx="2097388" cy="686895"/>
          </a:xfrm>
          <a:prstGeom prst="rect">
            <a:avLst/>
          </a:prstGeom>
        </p:spPr>
      </p:pic>
      <p:pic>
        <p:nvPicPr>
          <p:cNvPr id="20" name="Picture 19" descr="A picture containing text, font, logo, symbol&#10;&#10;Description automatically generated">
            <a:extLst>
              <a:ext uri="{FF2B5EF4-FFF2-40B4-BE49-F238E27FC236}">
                <a16:creationId xmlns:a16="http://schemas.microsoft.com/office/drawing/2014/main" id="{5BDE02F4-C919-4B56-D80A-31FDDC9F843F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4479472" y="3026085"/>
            <a:ext cx="2597544" cy="859084"/>
          </a:xfrm>
          <a:prstGeom prst="rect">
            <a:avLst/>
          </a:prstGeom>
        </p:spPr>
      </p:pic>
      <p:pic>
        <p:nvPicPr>
          <p:cNvPr id="22" name="Picture 21" descr="Black text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43977A1D-521F-5CEB-D76A-5DFBE0CA893E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531610" y="4431808"/>
            <a:ext cx="2075338" cy="450737"/>
          </a:xfrm>
          <a:prstGeom prst="rect">
            <a:avLst/>
          </a:prstGeom>
        </p:spPr>
      </p:pic>
      <p:pic>
        <p:nvPicPr>
          <p:cNvPr id="24" name="Picture 23" descr="A black text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DA1BAE2D-4F91-7141-4F46-395EAB35F674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8382137" y="1955409"/>
            <a:ext cx="1784047" cy="712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959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ialo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16819-2435-FC4A-6D29-C7B0C025A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D71C8D-A6FB-A54D-4428-FDEDAEF21B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8798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ialo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70847-77EC-B0EA-D97B-26946B032E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A731A8-AD9B-48FD-0239-F516B743A5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37829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ialoe section hea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E365B-6E41-E4A8-F63B-B768FBD9B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26055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30BA15-0C67-FF89-58E4-68C1AC84BF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332790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8761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aialoe two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B5996-7348-863E-74A0-60F53896E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E82F30-8859-D7C8-64EC-C564289DA9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816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2DE978-D346-16D5-6185-16D53B04BA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816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61882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aialoe comparis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16FF5-C2F6-2501-35D8-6A366DCE7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04" y="-19634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2CA961-F853-2122-6896-1F89A3CB2E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1129215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99E13C-83B8-19E5-F2A9-2565ED93EF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6612" y="2152234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B0D777-4AD4-BDA9-34BB-54636E7D28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129215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A03628-ADD0-9A5E-C32E-7436C72AF1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0612" y="2152234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9961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aloe titl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CB06C-8C35-8BE7-9C2A-04312B622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74089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ialoe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800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aloe content with cap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4D0BE7-6E63-9559-0BE3-686F3FF737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219200"/>
            <a:ext cx="6172200" cy="4641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D2AF4F-3781-C17D-7CA1-C92EA05C7D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791326"/>
            <a:ext cx="3932237" cy="307766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89A8173-C7A3-BE33-6063-AC8B2FEA0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34183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 shot of a computer&#10;&#10;Description automatically generated with low confidence">
            <a:extLst>
              <a:ext uri="{FF2B5EF4-FFF2-40B4-BE49-F238E27FC236}">
                <a16:creationId xmlns:a16="http://schemas.microsoft.com/office/drawing/2014/main" id="{CB67DECD-9417-3C58-EF86-BC344A8CFED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389615F-61EA-7AA8-2A83-2711F8C81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042" y="193905"/>
            <a:ext cx="9768417" cy="5445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A11BB8-ABD6-2DDF-251A-3877D76826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7870" y="125333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00131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0" r:id="rId2"/>
    <p:sldLayoutId id="2147483649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3057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BC5712F3-776A-BC8F-9E7C-992485F539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579" y="4448898"/>
            <a:ext cx="12192000" cy="32194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/>
              <a:t>Modeling as a Skill </a:t>
            </a:r>
            <a:r>
              <a:rPr lang="en-US" sz="2400">
                <a:cs typeface="Calibri" panose="020F0502020204030204"/>
              </a:rPr>
              <a:t>(VERA)</a:t>
            </a:r>
            <a:endParaRPr lang="en-US">
              <a:cs typeface="Calibri" panose="020F0502020204030204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CA304F-D1B2-5F40-1F7B-9C5CF84D1592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0" y="4871782"/>
            <a:ext cx="12192000" cy="32194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>
                <a:ea typeface="+mn-lt"/>
                <a:cs typeface="+mn-lt"/>
              </a:rPr>
              <a:t>Rahul Dass</a:t>
            </a:r>
            <a:endParaRPr lang="en-US">
              <a:solidFill>
                <a:srgbClr val="548235"/>
              </a:solidFill>
            </a:endParaRPr>
          </a:p>
          <a:p>
            <a:endParaRPr lang="en-US" sz="1400">
              <a:solidFill>
                <a:srgbClr val="003057"/>
              </a:solidFill>
            </a:endParaRPr>
          </a:p>
          <a:p>
            <a:r>
              <a:rPr lang="en-US" sz="1400">
                <a:solidFill>
                  <a:srgbClr val="003057"/>
                </a:solidFill>
              </a:rPr>
              <a:t>20 June 2024</a:t>
            </a:r>
          </a:p>
          <a:p>
            <a:endParaRPr lang="en-US" sz="1400">
              <a:solidFill>
                <a:srgbClr val="003057"/>
              </a:solidFill>
              <a:ea typeface="Calibri"/>
              <a:cs typeface="Calibri"/>
            </a:endParaRPr>
          </a:p>
          <a:p>
            <a:r>
              <a:rPr lang="en-US" sz="1600">
                <a:ea typeface="Calibri"/>
                <a:cs typeface="Calibri"/>
              </a:rPr>
              <a:t>Team: </a:t>
            </a:r>
            <a:r>
              <a:rPr lang="en-US" sz="1600">
                <a:ea typeface="+mn-lt"/>
                <a:cs typeface="+mn-lt"/>
              </a:rPr>
              <a:t>Cathy Teng, Deci Lim, Dinesh Ayyappan, John Kos, Sareen Zhang, Shalini </a:t>
            </a:r>
            <a:r>
              <a:rPr lang="en-US" sz="1600" err="1">
                <a:ea typeface="+mn-lt"/>
                <a:cs typeface="+mn-lt"/>
              </a:rPr>
              <a:t>Sushri</a:t>
            </a:r>
            <a:r>
              <a:rPr lang="en-US" sz="1600">
                <a:ea typeface="+mn-lt"/>
                <a:cs typeface="+mn-lt"/>
              </a:rPr>
              <a:t>, Stephen Buckley,</a:t>
            </a:r>
            <a:br>
              <a:rPr lang="en-US" sz="1600">
                <a:ea typeface="+mn-lt"/>
                <a:cs typeface="+mn-lt"/>
              </a:rPr>
            </a:br>
            <a:r>
              <a:rPr lang="en-US" sz="1600">
                <a:ea typeface="Calibri"/>
                <a:cs typeface="Calibri"/>
              </a:rPr>
              <a:t>Spencer </a:t>
            </a:r>
            <a:r>
              <a:rPr lang="en-US" sz="1600">
                <a:ea typeface="+mn-lt"/>
                <a:cs typeface="+mn-lt"/>
              </a:rPr>
              <a:t>Rugaber &amp; Ashok Goel</a:t>
            </a:r>
          </a:p>
          <a:p>
            <a:endParaRPr lang="en-US"/>
          </a:p>
          <a:p>
            <a:endParaRPr lang="en-US"/>
          </a:p>
          <a:p>
            <a:endParaRPr lang="en-US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25287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E814C-7580-C698-09AA-0C8C05A88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ea typeface="Calibri Light"/>
                <a:cs typeface="Calibri Light"/>
              </a:rPr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0F0A37-0101-F152-D39D-ACB2D57CD0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870" y="1102407"/>
            <a:ext cx="11798029" cy="509934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Calibri"/>
                <a:cs typeface="Calibri"/>
              </a:rPr>
              <a:t>Data analysis:</a:t>
            </a:r>
          </a:p>
          <a:p>
            <a:pPr lvl="1"/>
            <a:r>
              <a:rPr lang="en-US">
                <a:ea typeface="Calibri"/>
                <a:cs typeface="Calibri"/>
              </a:rPr>
              <a:t>Modeling as a skill study (NGTC)</a:t>
            </a:r>
            <a:br>
              <a:rPr lang="en-US">
                <a:ea typeface="Calibri"/>
                <a:cs typeface="Calibri"/>
              </a:rPr>
            </a:br>
            <a:br>
              <a:rPr lang="en-US">
                <a:ea typeface="Calibri"/>
                <a:cs typeface="Calibri"/>
              </a:rPr>
            </a:br>
            <a:br>
              <a:rPr lang="en-US">
                <a:ea typeface="Calibri"/>
                <a:cs typeface="Calibri"/>
              </a:rPr>
            </a:br>
            <a:endParaRPr lang="en-US">
              <a:ea typeface="Calibri"/>
              <a:cs typeface="Calibri"/>
            </a:endParaRPr>
          </a:p>
          <a:p>
            <a:r>
              <a:rPr lang="en-US">
                <a:ea typeface="Calibri"/>
                <a:cs typeface="Calibri"/>
              </a:rPr>
              <a:t>Explore three new PL coaches:</a:t>
            </a:r>
          </a:p>
          <a:p>
            <a:pPr lvl="1"/>
            <a:r>
              <a:rPr lang="en-US" i="1">
                <a:ea typeface="Calibri"/>
                <a:cs typeface="Calibri"/>
              </a:rPr>
              <a:t>Proactive vs. Reactive </a:t>
            </a:r>
            <a:r>
              <a:rPr lang="en-US">
                <a:solidFill>
                  <a:srgbClr val="548235"/>
                </a:solidFill>
                <a:ea typeface="+mn-lt"/>
                <a:cs typeface="+mn-lt"/>
              </a:rPr>
              <a:t>– </a:t>
            </a:r>
            <a:r>
              <a:rPr lang="en-US">
                <a:solidFill>
                  <a:srgbClr val="548235"/>
                </a:solidFill>
                <a:ea typeface="Calibri"/>
                <a:cs typeface="Calibri"/>
              </a:rPr>
              <a:t>feedback based on implicit vs. explicit request</a:t>
            </a:r>
            <a:endParaRPr lang="en-US">
              <a:solidFill>
                <a:srgbClr val="548235"/>
              </a:solidFill>
              <a:cs typeface="Calibri" panose="020F0502020204030204"/>
            </a:endParaRPr>
          </a:p>
          <a:p>
            <a:pPr lvl="1"/>
            <a:r>
              <a:rPr lang="en-US" i="1">
                <a:ea typeface="Calibri"/>
                <a:cs typeface="Calibri"/>
              </a:rPr>
              <a:t>Process vs. Product</a:t>
            </a:r>
            <a:r>
              <a:rPr lang="en-US">
                <a:ea typeface="Calibri"/>
                <a:cs typeface="Calibri"/>
              </a:rPr>
              <a:t> – feedback based on model itself vs. user activity</a:t>
            </a:r>
          </a:p>
          <a:p>
            <a:pPr lvl="1"/>
            <a:r>
              <a:rPr lang="en-US" i="1">
                <a:ea typeface="Calibri"/>
                <a:cs typeface="Calibri"/>
              </a:rPr>
              <a:t>Single-episode vs. Multi-episode</a:t>
            </a:r>
            <a:r>
              <a:rPr lang="en-US">
                <a:ea typeface="Calibri"/>
                <a:cs typeface="Calibri"/>
              </a:rPr>
              <a:t> – feedback based on current session vs. past sessions</a:t>
            </a:r>
          </a:p>
        </p:txBody>
      </p:sp>
    </p:spTree>
    <p:extLst>
      <p:ext uri="{BB962C8B-B14F-4D97-AF65-F5344CB8AC3E}">
        <p14:creationId xmlns:p14="http://schemas.microsoft.com/office/powerpoint/2010/main" val="2499202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11391-8241-5305-0EC6-B66443A1D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042" y="193905"/>
            <a:ext cx="9768417" cy="544513"/>
          </a:xfrm>
        </p:spPr>
        <p:txBody>
          <a:bodyPr anchor="ctr">
            <a:normAutofit/>
          </a:bodyPr>
          <a:lstStyle/>
          <a:p>
            <a:r>
              <a:rPr lang="en-US" sz="3100"/>
              <a:t>Motivations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986A93-BD94-0866-13A7-C94F0D07BD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3842" y="1149299"/>
            <a:ext cx="7029560" cy="485312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chemeClr val="accent6">
                    <a:lumMod val="75000"/>
                  </a:schemeClr>
                </a:solidFill>
              </a:rPr>
              <a:t>Target customers:</a:t>
            </a:r>
            <a:r>
              <a:rPr lang="en-US"/>
              <a:t> Adult learners pursuing careers in Ecology </a:t>
            </a:r>
            <a:r>
              <a:rPr lang="en-US">
                <a:solidFill>
                  <a:srgbClr val="003057"/>
                </a:solidFill>
              </a:rPr>
              <a:t>and </a:t>
            </a:r>
            <a:r>
              <a:rPr lang="en-US"/>
              <a:t>Natural Resource management.</a:t>
            </a:r>
            <a:endParaRPr lang="en-US">
              <a:ea typeface="Calibri"/>
              <a:cs typeface="Calibri"/>
            </a:endParaRPr>
          </a:p>
          <a:p>
            <a:pPr marL="0" indent="0">
              <a:buNone/>
            </a:pPr>
            <a:br>
              <a:rPr lang="en-US">
                <a:ea typeface="Calibri"/>
                <a:cs typeface="Calibri"/>
              </a:rPr>
            </a:br>
            <a:endParaRPr lang="en-US">
              <a:ea typeface="Calibri"/>
              <a:cs typeface="Calibri"/>
            </a:endParaRPr>
          </a:p>
          <a:p>
            <a:r>
              <a:rPr lang="en-US">
                <a:solidFill>
                  <a:schemeClr val="accent6">
                    <a:lumMod val="75000"/>
                  </a:schemeClr>
                </a:solidFill>
              </a:rPr>
              <a:t>Issue:</a:t>
            </a:r>
            <a:r>
              <a:rPr lang="en-US"/>
              <a:t> learners do not have deep understanding of "modeling as a skill"</a:t>
            </a:r>
            <a:br>
              <a:rPr lang="en-US">
                <a:ea typeface="Calibri"/>
                <a:cs typeface="Calibri"/>
              </a:rPr>
            </a:br>
            <a:br>
              <a:rPr lang="en-US">
                <a:ea typeface="Calibri"/>
                <a:cs typeface="Calibri"/>
              </a:rPr>
            </a:br>
            <a:endParaRPr lang="en-US"/>
          </a:p>
          <a:p>
            <a:r>
              <a:rPr lang="en-US">
                <a:solidFill>
                  <a:schemeClr val="accent6">
                    <a:lumMod val="75000"/>
                  </a:schemeClr>
                </a:solidFill>
                <a:ea typeface="Calibri"/>
                <a:cs typeface="Calibri"/>
              </a:rPr>
              <a:t>Proposal:</a:t>
            </a:r>
            <a:r>
              <a:rPr lang="en-US">
                <a:ea typeface="Calibri"/>
                <a:cs typeface="Calibri"/>
              </a:rPr>
              <a:t> learn modeling through VERA!</a:t>
            </a:r>
            <a:endParaRPr lang="en-US">
              <a:ea typeface="+mn-lt"/>
              <a:cs typeface="+mn-lt"/>
            </a:endParaRPr>
          </a:p>
        </p:txBody>
      </p:sp>
      <p:pic>
        <p:nvPicPr>
          <p:cNvPr id="4" name="Picture 3" descr="A cartoon of a person holding books&#10;&#10;Description automatically generated">
            <a:extLst>
              <a:ext uri="{FF2B5EF4-FFF2-40B4-BE49-F238E27FC236}">
                <a16:creationId xmlns:a16="http://schemas.microsoft.com/office/drawing/2014/main" id="{DE630C41-07DB-8C1C-BFAB-D38F4C1CC4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2466" y="1586265"/>
            <a:ext cx="3981617" cy="39816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52554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31E14-F9FC-3BB6-E095-D535382BF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cs typeface="Calibri Light"/>
              </a:rPr>
              <a:t>"Modeling" Research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E4B080-FCD6-9CFA-9717-463EBD32C8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967" y="1253331"/>
            <a:ext cx="11835649" cy="518148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i="1">
                <a:cs typeface="Calibri"/>
              </a:rPr>
              <a:t>RQ1: </a:t>
            </a:r>
            <a:r>
              <a:rPr lang="en-US">
                <a:cs typeface="Calibri"/>
              </a:rPr>
              <a:t>How</a:t>
            </a:r>
            <a:r>
              <a:rPr lang="en-US">
                <a:ea typeface="+mn-lt"/>
                <a:cs typeface="+mn-lt"/>
              </a:rPr>
              <a:t> can a learner develop “modeling” as a skill?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ea typeface="+mn-lt"/>
                <a:cs typeface="+mn-lt"/>
              </a:rPr>
              <a:t>Hypothesis 1: Learner may learn model construction through inquiry-based learning </a:t>
            </a:r>
            <a:endParaRPr lang="en-US">
              <a:solidFill>
                <a:srgbClr val="548235"/>
              </a:solidFill>
              <a:ea typeface="+mn-lt"/>
              <a:cs typeface="+mn-lt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ea typeface="+mn-lt"/>
                <a:cs typeface="+mn-lt"/>
              </a:rPr>
              <a:t>Hypothesis 2: Provide learners with personalized feedback using coaches.</a:t>
            </a:r>
            <a:br>
              <a:rPr lang="en-US">
                <a:ea typeface="+mn-lt"/>
                <a:cs typeface="+mn-lt"/>
              </a:rPr>
            </a:br>
            <a:br>
              <a:rPr lang="en-US">
                <a:ea typeface="+mn-lt"/>
                <a:cs typeface="+mn-lt"/>
              </a:rPr>
            </a:br>
            <a:br>
              <a:rPr lang="en-US">
                <a:ea typeface="+mn-lt"/>
                <a:cs typeface="+mn-lt"/>
              </a:rPr>
            </a:br>
            <a:endParaRPr lang="en-US">
              <a:solidFill>
                <a:srgbClr val="548235"/>
              </a:solidFill>
              <a:ea typeface="+mn-lt"/>
              <a:cs typeface="+mn-lt"/>
            </a:endParaRPr>
          </a:p>
          <a:p>
            <a:r>
              <a:rPr lang="en-US" i="1">
                <a:ea typeface="+mn-lt"/>
                <a:cs typeface="+mn-lt"/>
              </a:rPr>
              <a:t>RQ2:</a:t>
            </a:r>
            <a:r>
              <a:rPr lang="en-US">
                <a:ea typeface="+mn-lt"/>
                <a:cs typeface="+mn-lt"/>
              </a:rPr>
              <a:t> How can a learner get personalized feedback when learning modeling as a skill?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ea typeface="+mn-lt"/>
                <a:cs typeface="+mn-lt"/>
              </a:rPr>
              <a:t>Hypothesis 1: An AI coach embedded in VERA can analyze a learner’s modeling behavior 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ea typeface="+mn-lt"/>
                <a:cs typeface="+mn-lt"/>
              </a:rPr>
              <a:t>Hypothesis 2: Based on the learner's behavior, the coach can provide adaptive metacognitive scaffolding as personalized modeling feedback.</a:t>
            </a:r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89989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F04AB-FBDE-9588-D51B-146D8617D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cs typeface="Calibri Light"/>
              </a:rPr>
              <a:t>What is VERA?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41038E-8183-79DC-434D-63206419B7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109" y="1007551"/>
            <a:ext cx="5300481" cy="576080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/>
            <a:r>
              <a:rPr lang="en-US" sz="2600">
                <a:solidFill>
                  <a:schemeClr val="accent6">
                    <a:lumMod val="75000"/>
                  </a:schemeClr>
                </a:solidFill>
                <a:ea typeface="Calibri"/>
                <a:cs typeface="Calibri"/>
              </a:rPr>
              <a:t>V</a:t>
            </a:r>
            <a:r>
              <a:rPr lang="en-US" sz="2600">
                <a:ea typeface="Calibri"/>
                <a:cs typeface="Calibri"/>
              </a:rPr>
              <a:t>irtual </a:t>
            </a:r>
            <a:r>
              <a:rPr lang="en-US" sz="2600">
                <a:solidFill>
                  <a:schemeClr val="accent6">
                    <a:lumMod val="75000"/>
                  </a:schemeClr>
                </a:solidFill>
                <a:ea typeface="Calibri"/>
                <a:cs typeface="Calibri"/>
              </a:rPr>
              <a:t>E</a:t>
            </a:r>
            <a:r>
              <a:rPr lang="en-US" sz="2600">
                <a:ea typeface="Calibri"/>
                <a:cs typeface="Calibri"/>
              </a:rPr>
              <a:t>xperimental </a:t>
            </a:r>
            <a:r>
              <a:rPr lang="en-US" sz="2600">
                <a:solidFill>
                  <a:schemeClr val="accent6">
                    <a:lumMod val="75000"/>
                  </a:schemeClr>
                </a:solidFill>
                <a:ea typeface="Calibri"/>
                <a:cs typeface="Calibri"/>
              </a:rPr>
              <a:t>R</a:t>
            </a:r>
            <a:r>
              <a:rPr lang="en-US" sz="2600">
                <a:ea typeface="Calibri"/>
                <a:cs typeface="Calibri"/>
              </a:rPr>
              <a:t>esearch </a:t>
            </a:r>
            <a:r>
              <a:rPr lang="en-US" sz="2600">
                <a:solidFill>
                  <a:schemeClr val="accent6">
                    <a:lumMod val="75000"/>
                  </a:schemeClr>
                </a:solidFill>
                <a:ea typeface="Calibri"/>
                <a:cs typeface="Calibri"/>
              </a:rPr>
              <a:t>A</a:t>
            </a:r>
            <a:r>
              <a:rPr lang="en-US" sz="2600">
                <a:ea typeface="Calibri"/>
                <a:cs typeface="Calibri"/>
              </a:rPr>
              <a:t>ssistant</a:t>
            </a:r>
            <a:br>
              <a:rPr lang="en-US" sz="2600">
                <a:ea typeface="Calibri"/>
                <a:cs typeface="Calibri"/>
              </a:rPr>
            </a:br>
            <a:endParaRPr lang="en-US" sz="2600">
              <a:ea typeface="Calibri"/>
              <a:cs typeface="Calibri"/>
            </a:endParaRPr>
          </a:p>
          <a:p>
            <a:pPr marL="457200" indent="-457200"/>
            <a:r>
              <a:rPr lang="en-US" sz="2600">
                <a:ea typeface="Calibri"/>
                <a:cs typeface="Calibri"/>
              </a:rPr>
              <a:t>Virtual laboratory</a:t>
            </a:r>
            <a:br>
              <a:rPr lang="en-US">
                <a:ea typeface="Calibri"/>
                <a:cs typeface="Calibri"/>
              </a:rPr>
            </a:br>
            <a:endParaRPr lang="en-US">
              <a:cs typeface="Calibri"/>
            </a:endParaRPr>
          </a:p>
          <a:p>
            <a:pPr marL="457200" indent="-457200"/>
            <a:r>
              <a:rPr lang="en-US" sz="2600">
                <a:ea typeface="Calibri"/>
                <a:cs typeface="Calibri"/>
              </a:rPr>
              <a:t>Decompose modeling skills into three components:</a:t>
            </a:r>
          </a:p>
          <a:p>
            <a:pPr marL="914400" lvl="1" indent="-457200">
              <a:buFont typeface="Courier New" panose="020B0604020202020204" pitchFamily="34" charset="0"/>
              <a:buChar char="o"/>
            </a:pPr>
            <a:r>
              <a:rPr lang="en-US">
                <a:ea typeface="Calibri"/>
                <a:cs typeface="Calibri"/>
              </a:rPr>
              <a:t>Model construction</a:t>
            </a:r>
          </a:p>
          <a:p>
            <a:pPr marL="914400" lvl="1" indent="-457200">
              <a:buFont typeface="Courier New" panose="020B0604020202020204" pitchFamily="34" charset="0"/>
              <a:buChar char="o"/>
            </a:pPr>
            <a:r>
              <a:rPr lang="en-US">
                <a:ea typeface="Calibri"/>
                <a:cs typeface="Calibri"/>
              </a:rPr>
              <a:t>Model parameterization</a:t>
            </a:r>
            <a:endParaRPr lang="en-US">
              <a:solidFill>
                <a:srgbClr val="003057"/>
              </a:solidFill>
              <a:ea typeface="Calibri"/>
              <a:cs typeface="Calibri"/>
            </a:endParaRPr>
          </a:p>
          <a:p>
            <a:pPr marL="914400" lvl="1" indent="-457200">
              <a:buFont typeface="Courier New" panose="020B0604020202020204" pitchFamily="34" charset="0"/>
              <a:buChar char="o"/>
            </a:pPr>
            <a:r>
              <a:rPr lang="en-US">
                <a:ea typeface="Calibri"/>
                <a:cs typeface="Calibri"/>
              </a:rPr>
              <a:t>Model simulation</a:t>
            </a:r>
            <a:br>
              <a:rPr lang="en-US">
                <a:solidFill>
                  <a:srgbClr val="003057"/>
                </a:solidFill>
                <a:ea typeface="Calibri"/>
                <a:cs typeface="Calibri"/>
              </a:rPr>
            </a:br>
            <a:endParaRPr lang="en-US">
              <a:solidFill>
                <a:srgbClr val="003057"/>
              </a:solidFill>
              <a:ea typeface="Calibri"/>
              <a:cs typeface="Calibri"/>
            </a:endParaRPr>
          </a:p>
          <a:p>
            <a:pPr marL="457200" indent="-457200"/>
            <a:r>
              <a:rPr lang="en-US" sz="2600">
                <a:ea typeface="Calibri"/>
                <a:cs typeface="Calibri"/>
              </a:rPr>
              <a:t>Current domain: Ecology </a:t>
            </a:r>
            <a:endParaRPr lang="en-US" sz="2600" i="1">
              <a:solidFill>
                <a:srgbClr val="C00000"/>
              </a:solidFill>
              <a:ea typeface="Calibri" panose="020F0502020204030204"/>
              <a:cs typeface="Calibri"/>
            </a:endParaRPr>
          </a:p>
          <a:p>
            <a:pPr marL="457200" indent="-457200"/>
            <a:endParaRPr lang="en-US">
              <a:ea typeface="Calibri"/>
              <a:cs typeface="Calibri"/>
            </a:endParaRPr>
          </a:p>
          <a:p>
            <a:pPr marL="0" indent="0">
              <a:buNone/>
            </a:pPr>
            <a:endParaRPr lang="en-US">
              <a:ea typeface="Calibri"/>
              <a:cs typeface="Calibri"/>
            </a:endParaRPr>
          </a:p>
        </p:txBody>
      </p:sp>
      <p:pic>
        <p:nvPicPr>
          <p:cNvPr id="11" name="Picture 10" descr="A diagram of light and light&#10;&#10;Description automatically generated">
            <a:extLst>
              <a:ext uri="{FF2B5EF4-FFF2-40B4-BE49-F238E27FC236}">
                <a16:creationId xmlns:a16="http://schemas.microsoft.com/office/drawing/2014/main" id="{C6FC86F7-8FB4-7C03-0B67-FBA4084AF8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2563" y="1083936"/>
            <a:ext cx="4946156" cy="209841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E03AF35-D070-EA0D-B7BF-A747EF360A6F}"/>
              </a:ext>
            </a:extLst>
          </p:cNvPr>
          <p:cNvSpPr txBox="1"/>
          <p:nvPr/>
        </p:nvSpPr>
        <p:spPr>
          <a:xfrm>
            <a:off x="7824538" y="3159094"/>
            <a:ext cx="3024392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ea typeface="Calibri"/>
                <a:cs typeface="Calibri"/>
              </a:rPr>
              <a:t>Fig 1: VERA conceptual model</a:t>
            </a:r>
            <a:endParaRPr lang="en-US"/>
          </a:p>
        </p:txBody>
      </p:sp>
      <p:pic>
        <p:nvPicPr>
          <p:cNvPr id="13" name="Picture 12" descr="A graph of a number of people&#10;&#10;Description automatically generated">
            <a:extLst>
              <a:ext uri="{FF2B5EF4-FFF2-40B4-BE49-F238E27FC236}">
                <a16:creationId xmlns:a16="http://schemas.microsoft.com/office/drawing/2014/main" id="{38D8EB7C-4D61-4F06-178A-64D3B2590A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2563" y="3734126"/>
            <a:ext cx="5051102" cy="220960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DE95F7A-213F-D4FA-087F-1270B3BC408B}"/>
              </a:ext>
            </a:extLst>
          </p:cNvPr>
          <p:cNvSpPr txBox="1"/>
          <p:nvPr/>
        </p:nvSpPr>
        <p:spPr>
          <a:xfrm>
            <a:off x="7874730" y="5978950"/>
            <a:ext cx="3024392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ea typeface="Calibri"/>
                <a:cs typeface="Calibri"/>
              </a:rPr>
              <a:t>Fig 2: VERA simulation output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081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F3951-5ACC-1F73-6A1A-BBCF134DE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Theories of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2694A7-B53E-DA57-586F-6B2486EE9A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747" y="1085705"/>
            <a:ext cx="5465935" cy="515760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 sz="2400" b="1" i="1">
                <a:latin typeface="Arial"/>
                <a:ea typeface="Calibri" panose="020F0502020204030204"/>
                <a:cs typeface="Arial"/>
              </a:rPr>
              <a:t>RQ1: </a:t>
            </a:r>
            <a:r>
              <a:rPr lang="en-US" sz="2400" b="1">
                <a:latin typeface="Arial"/>
                <a:ea typeface="Calibri" panose="020F0502020204030204"/>
                <a:cs typeface="Arial"/>
              </a:rPr>
              <a:t>How can a learner develop “modeling” as a skill?</a:t>
            </a:r>
            <a:endParaRPr lang="en-US" sz="2400" b="1">
              <a:solidFill>
                <a:srgbClr val="000000"/>
              </a:solidFill>
              <a:latin typeface="Arial"/>
              <a:ea typeface="Calibri" panose="020F0502020204030204"/>
              <a:cs typeface="Arial"/>
            </a:endParaRPr>
          </a:p>
          <a:p>
            <a:pPr marL="0" indent="0">
              <a:buNone/>
            </a:pPr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>
              <a:ea typeface="Calibri" panose="020F0502020204030204"/>
              <a:cs typeface="Calibri" panose="020F0502020204030204"/>
            </a:endParaRPr>
          </a:p>
          <a:p>
            <a:endParaRPr lang="en-US"/>
          </a:p>
          <a:p>
            <a:endParaRPr lang="en-US"/>
          </a:p>
          <a:p>
            <a:r>
              <a:rPr lang="en-US" sz="2400"/>
              <a:t>Learners act as scientists</a:t>
            </a:r>
            <a:endParaRPr lang="en-US" sz="2400">
              <a:ea typeface="Calibri"/>
              <a:cs typeface="Calibri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1A2CB7DA-382C-5E92-4E24-7E3CDB41E771}"/>
              </a:ext>
            </a:extLst>
          </p:cNvPr>
          <p:cNvSpPr/>
          <p:nvPr/>
        </p:nvSpPr>
        <p:spPr>
          <a:xfrm>
            <a:off x="489522" y="3034748"/>
            <a:ext cx="1418723" cy="87046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solidFill>
                  <a:srgbClr val="FFFF00"/>
                </a:solidFill>
              </a:rPr>
              <a:t>Inquiry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2625ED3-88BE-9EE7-D4D5-3FD337F0857F}"/>
              </a:ext>
            </a:extLst>
          </p:cNvPr>
          <p:cNvSpPr/>
          <p:nvPr/>
        </p:nvSpPr>
        <p:spPr>
          <a:xfrm>
            <a:off x="1908245" y="2017467"/>
            <a:ext cx="1978090" cy="87046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solidFill>
                  <a:srgbClr val="FFFF00"/>
                </a:solidFill>
              </a:rPr>
              <a:t>Investigation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72F549C-BDE1-B4C1-822A-FC8DBDEDA426}"/>
              </a:ext>
            </a:extLst>
          </p:cNvPr>
          <p:cNvSpPr/>
          <p:nvPr/>
        </p:nvSpPr>
        <p:spPr>
          <a:xfrm>
            <a:off x="1908245" y="3980061"/>
            <a:ext cx="1958011" cy="87046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solidFill>
                  <a:srgbClr val="FFFF00"/>
                </a:solidFill>
              </a:rPr>
              <a:t>Construct new knowledge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C54BFDB1-34D2-265F-0562-839E2353C404}"/>
              </a:ext>
            </a:extLst>
          </p:cNvPr>
          <p:cNvSpPr/>
          <p:nvPr/>
        </p:nvSpPr>
        <p:spPr>
          <a:xfrm>
            <a:off x="3866256" y="3060932"/>
            <a:ext cx="1418723" cy="83942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solidFill>
                  <a:srgbClr val="FFFF00"/>
                </a:solidFill>
              </a:rPr>
              <a:t>Discovery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8226AC-C985-C820-B585-52C804A6766D}"/>
              </a:ext>
            </a:extLst>
          </p:cNvPr>
          <p:cNvSpPr txBox="1"/>
          <p:nvPr/>
        </p:nvSpPr>
        <p:spPr>
          <a:xfrm>
            <a:off x="1845424" y="3060932"/>
            <a:ext cx="20409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>
                <a:solidFill>
                  <a:schemeClr val="accent6">
                    <a:lumMod val="75000"/>
                  </a:schemeClr>
                </a:solidFill>
              </a:rPr>
              <a:t>Inquiry-based</a:t>
            </a:r>
          </a:p>
          <a:p>
            <a:pPr algn="ctr"/>
            <a:r>
              <a:rPr lang="en-US" sz="2200" b="1">
                <a:solidFill>
                  <a:schemeClr val="accent6">
                    <a:lumMod val="75000"/>
                  </a:schemeClr>
                </a:solidFill>
              </a:rPr>
              <a:t>Learning</a:t>
            </a:r>
          </a:p>
        </p:txBody>
      </p:sp>
      <p:sp>
        <p:nvSpPr>
          <p:cNvPr id="13" name="Bent Arrow 12">
            <a:extLst>
              <a:ext uri="{FF2B5EF4-FFF2-40B4-BE49-F238E27FC236}">
                <a16:creationId xmlns:a16="http://schemas.microsoft.com/office/drawing/2014/main" id="{DB9B8DD2-66F6-8174-9817-1ABED3F55D78}"/>
              </a:ext>
            </a:extLst>
          </p:cNvPr>
          <p:cNvSpPr/>
          <p:nvPr/>
        </p:nvSpPr>
        <p:spPr>
          <a:xfrm>
            <a:off x="1019668" y="2303009"/>
            <a:ext cx="710005" cy="698835"/>
          </a:xfrm>
          <a:prstGeom prst="ben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Bent Arrow 13">
            <a:extLst>
              <a:ext uri="{FF2B5EF4-FFF2-40B4-BE49-F238E27FC236}">
                <a16:creationId xmlns:a16="http://schemas.microsoft.com/office/drawing/2014/main" id="{DDC78D05-B43A-DEBD-29C3-C38AA9BF412B}"/>
              </a:ext>
            </a:extLst>
          </p:cNvPr>
          <p:cNvSpPr/>
          <p:nvPr/>
        </p:nvSpPr>
        <p:spPr>
          <a:xfrm rot="5400000">
            <a:off x="3975833" y="2311904"/>
            <a:ext cx="710005" cy="698835"/>
          </a:xfrm>
          <a:prstGeom prst="ben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Bent Arrow 14">
            <a:extLst>
              <a:ext uri="{FF2B5EF4-FFF2-40B4-BE49-F238E27FC236}">
                <a16:creationId xmlns:a16="http://schemas.microsoft.com/office/drawing/2014/main" id="{84B28F24-1747-BB7B-A381-7233A2C94845}"/>
              </a:ext>
            </a:extLst>
          </p:cNvPr>
          <p:cNvSpPr/>
          <p:nvPr/>
        </p:nvSpPr>
        <p:spPr>
          <a:xfrm rot="10800000">
            <a:off x="3888505" y="3989783"/>
            <a:ext cx="710005" cy="698835"/>
          </a:xfrm>
          <a:prstGeom prst="ben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Bent Arrow 15">
            <a:extLst>
              <a:ext uri="{FF2B5EF4-FFF2-40B4-BE49-F238E27FC236}">
                <a16:creationId xmlns:a16="http://schemas.microsoft.com/office/drawing/2014/main" id="{591D3613-9B57-E135-AAE8-C68CC36E93B7}"/>
              </a:ext>
            </a:extLst>
          </p:cNvPr>
          <p:cNvSpPr/>
          <p:nvPr/>
        </p:nvSpPr>
        <p:spPr>
          <a:xfrm rot="16200000">
            <a:off x="956834" y="3929567"/>
            <a:ext cx="710005" cy="698835"/>
          </a:xfrm>
          <a:prstGeom prst="ben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10A509C-0402-C22C-7FAC-FE84679FE0A1}"/>
              </a:ext>
            </a:extLst>
          </p:cNvPr>
          <p:cNvCxnSpPr/>
          <p:nvPr/>
        </p:nvCxnSpPr>
        <p:spPr>
          <a:xfrm>
            <a:off x="5822302" y="1085836"/>
            <a:ext cx="0" cy="5029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0833BF99-A76D-0EB3-2D73-9BE8DC82F491}"/>
              </a:ext>
            </a:extLst>
          </p:cNvPr>
          <p:cNvSpPr txBox="1">
            <a:spLocks/>
          </p:cNvSpPr>
          <p:nvPr/>
        </p:nvSpPr>
        <p:spPr>
          <a:xfrm>
            <a:off x="6094489" y="1086742"/>
            <a:ext cx="5943712" cy="48044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3057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i="1">
                <a:ea typeface="+mn-lt"/>
                <a:cs typeface="+mn-lt"/>
              </a:rPr>
              <a:t>RQ2:</a:t>
            </a:r>
            <a:r>
              <a:rPr lang="en-US" sz="2400" b="1">
                <a:ea typeface="+mn-lt"/>
                <a:cs typeface="+mn-lt"/>
              </a:rPr>
              <a:t> How can a learner get personalized feedback when learning modeling as a skill?</a:t>
            </a:r>
            <a:br>
              <a:rPr lang="en-US" sz="2400"/>
            </a:br>
            <a:endParaRPr lang="en-US" sz="2400">
              <a:solidFill>
                <a:schemeClr val="tx1"/>
              </a:solidFill>
              <a:ea typeface="Calibri"/>
              <a:cs typeface="Calibri"/>
            </a:endParaRPr>
          </a:p>
          <a:p>
            <a:r>
              <a:rPr lang="en-US" sz="2400">
                <a:solidFill>
                  <a:srgbClr val="FF0000"/>
                </a:solidFill>
                <a:ea typeface="Calibri"/>
                <a:cs typeface="Calibri" panose="020F0502020204030204"/>
              </a:rPr>
              <a:t>Limitation</a:t>
            </a:r>
            <a:r>
              <a:rPr lang="en-US" sz="2400">
                <a:ea typeface="Calibri"/>
                <a:cs typeface="Calibri" panose="020F0502020204030204"/>
              </a:rPr>
              <a:t>: Personalization in open-domain problems</a:t>
            </a:r>
          </a:p>
          <a:p>
            <a:endParaRPr lang="en-US" sz="2400">
              <a:solidFill>
                <a:srgbClr val="00B050"/>
              </a:solidFill>
            </a:endParaRPr>
          </a:p>
          <a:p>
            <a:endParaRPr lang="en-US" sz="2400">
              <a:solidFill>
                <a:srgbClr val="00B050"/>
              </a:solidFill>
            </a:endParaRPr>
          </a:p>
          <a:p>
            <a:r>
              <a:rPr lang="en-US" sz="2400">
                <a:solidFill>
                  <a:srgbClr val="00B050"/>
                </a:solidFill>
              </a:rPr>
              <a:t>Proposal:</a:t>
            </a:r>
            <a:r>
              <a:rPr lang="en-US" sz="2400"/>
              <a:t> Provide metacognitive feedback for ill-defined contexts </a:t>
            </a:r>
            <a:r>
              <a:rPr lang="en-US" sz="2400">
                <a:solidFill>
                  <a:schemeClr val="tx1"/>
                </a:solidFill>
                <a:ea typeface="+mn-lt"/>
                <a:cs typeface="+mn-lt"/>
              </a:rPr>
              <a:t>(</a:t>
            </a:r>
            <a:r>
              <a:rPr lang="en-US" sz="2400" err="1">
                <a:solidFill>
                  <a:schemeClr val="tx1"/>
                </a:solidFill>
                <a:ea typeface="+mn-lt"/>
                <a:cs typeface="+mn-lt"/>
              </a:rPr>
              <a:t>VanLehn</a:t>
            </a:r>
            <a:r>
              <a:rPr lang="en-US" sz="2400">
                <a:solidFill>
                  <a:schemeClr val="tx1"/>
                </a:solidFill>
                <a:ea typeface="+mn-lt"/>
                <a:cs typeface="+mn-lt"/>
              </a:rPr>
              <a:t> 2013)</a:t>
            </a: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329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37907-870B-1A2B-43DF-2D2D2AF1C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Theory of Change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45CBC21-5FC5-B0D5-845B-29C55BEE72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869" y="1253330"/>
            <a:ext cx="11634333" cy="479120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Change =&gt; </a:t>
            </a:r>
            <a:r>
              <a:rPr lang="en-US">
                <a:solidFill>
                  <a:schemeClr val="accent6">
                    <a:lumMod val="75000"/>
                  </a:schemeClr>
                </a:solidFill>
              </a:rPr>
              <a:t>testable</a:t>
            </a:r>
            <a:r>
              <a:rPr lang="en-US"/>
              <a:t> or </a:t>
            </a:r>
            <a:r>
              <a:rPr lang="en-US">
                <a:solidFill>
                  <a:schemeClr val="accent6">
                    <a:lumMod val="75000"/>
                  </a:schemeClr>
                </a:solidFill>
              </a:rPr>
              <a:t>measurable</a:t>
            </a:r>
            <a:r>
              <a:rPr lang="en-US"/>
              <a:t> outcomes</a:t>
            </a:r>
          </a:p>
          <a:p>
            <a:pPr marL="0" indent="0">
              <a:buNone/>
            </a:pPr>
            <a:br>
              <a:rPr lang="en-US" b="0" u="none" strike="noStrike">
                <a:effectLst/>
                <a:latin typeface="Calibri" panose="020F0502020204030204" pitchFamily="34" charset="0"/>
              </a:rPr>
            </a:br>
            <a:br>
              <a:rPr lang="en-US">
                <a:latin typeface="+mn-ea"/>
              </a:rPr>
            </a:br>
            <a:endParaRPr lang="en-US" b="0" u="none" strike="noStrike">
              <a:solidFill>
                <a:srgbClr val="003057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>
                <a:latin typeface="Calibri"/>
                <a:cs typeface="Calibri"/>
              </a:rPr>
              <a:t>Current domain knowledge &amp; model metrics:</a:t>
            </a:r>
          </a:p>
          <a:p>
            <a:pPr lvl="1"/>
            <a:r>
              <a:rPr lang="en-US">
                <a:latin typeface="Calibri"/>
                <a:cs typeface="Calibri"/>
              </a:rPr>
              <a:t>Attitudes towards scientific thinking &amp; ecological modeling</a:t>
            </a:r>
          </a:p>
          <a:p>
            <a:pPr lvl="1"/>
            <a:r>
              <a:rPr lang="en-US">
                <a:latin typeface="Calibri" panose="020F0502020204030204" pitchFamily="34" charset="0"/>
              </a:rPr>
              <a:t>Model variety and model complexity</a:t>
            </a:r>
          </a:p>
          <a:p>
            <a:pPr lvl="1"/>
            <a:r>
              <a:rPr lang="en-US">
                <a:latin typeface="Calibri" panose="020F0502020204030204" pitchFamily="34" charset="0"/>
              </a:rPr>
              <a:t>Task completion: correctness and time taken</a:t>
            </a: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884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E814C-7580-C698-09AA-0C8C05A88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ea typeface="Calibri Light"/>
                <a:cs typeface="Calibri Light"/>
              </a:rPr>
              <a:t>Exploration Coach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0F0A37-0101-F152-D39D-ACB2D57CD0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540" y="1119076"/>
            <a:ext cx="5712685" cy="540581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Step 1: Classify a learner’s modeling behavior via clustering </a:t>
            </a:r>
            <a:r>
              <a:rPr lang="en-US" sz="2000">
                <a:solidFill>
                  <a:schemeClr val="tx1"/>
                </a:solidFill>
                <a:cs typeface="Calibri"/>
              </a:rPr>
              <a:t>(An et al. 2022)</a:t>
            </a:r>
            <a:endParaRPr lang="en-US" sz="2000">
              <a:solidFill>
                <a:schemeClr val="tx1"/>
              </a:solidFill>
              <a:ea typeface="Calibri"/>
              <a:cs typeface="Calibri"/>
            </a:endParaRPr>
          </a:p>
          <a:p>
            <a:pPr lvl="1"/>
            <a:r>
              <a:rPr lang="en-US" sz="2000">
                <a:ea typeface="Calibri"/>
                <a:cs typeface="Calibri"/>
              </a:rPr>
              <a:t>Constructors</a:t>
            </a:r>
          </a:p>
          <a:p>
            <a:pPr lvl="1"/>
            <a:r>
              <a:rPr lang="en-US" sz="2000">
                <a:ea typeface="Calibri"/>
                <a:cs typeface="Calibri"/>
              </a:rPr>
              <a:t>Observers</a:t>
            </a:r>
          </a:p>
          <a:p>
            <a:pPr lvl="1"/>
            <a:r>
              <a:rPr lang="en-US" sz="2000">
                <a:ea typeface="Calibri"/>
                <a:cs typeface="Calibri"/>
              </a:rPr>
              <a:t>Full-explorers</a:t>
            </a:r>
            <a:br>
              <a:rPr lang="en-US" i="1">
                <a:cs typeface="Calibri"/>
              </a:rPr>
            </a:br>
            <a:endParaRPr lang="en-US" i="1">
              <a:ea typeface="Calibri"/>
              <a:cs typeface="Calibri"/>
            </a:endParaRPr>
          </a:p>
          <a:p>
            <a:r>
              <a:rPr lang="en-US">
                <a:cs typeface="Calibri"/>
              </a:rPr>
              <a:t>Step 2: Provide process feedback via adaptive metacognitive scaffolding</a:t>
            </a:r>
            <a:endParaRPr lang="en-US">
              <a:solidFill>
                <a:srgbClr val="000000"/>
              </a:solidFill>
              <a:cs typeface="Calibri"/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E8CB8D97-C699-14CA-ECC5-885D00F987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6788" y="21828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7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ECA7C2B4-4938-E5D3-B6E6-DD843B148F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529" y="1877643"/>
            <a:ext cx="6150933" cy="2647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FD6C475-BF06-D37D-E966-A5E22C79CB86}"/>
              </a:ext>
            </a:extLst>
          </p:cNvPr>
          <p:cNvSpPr txBox="1"/>
          <p:nvPr/>
        </p:nvSpPr>
        <p:spPr>
          <a:xfrm>
            <a:off x="7625467" y="4645931"/>
            <a:ext cx="3338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Fig 2. PL feedback to learner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555E6D9-8727-18F1-9A41-677E9A5AA2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981899"/>
              </p:ext>
            </p:extLst>
          </p:nvPr>
        </p:nvGraphicFramePr>
        <p:xfrm>
          <a:off x="676216" y="4398829"/>
          <a:ext cx="4405674" cy="18914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2837">
                  <a:extLst>
                    <a:ext uri="{9D8B030D-6E8A-4147-A177-3AD203B41FA5}">
                      <a16:colId xmlns:a16="http://schemas.microsoft.com/office/drawing/2014/main" val="3836124276"/>
                    </a:ext>
                  </a:extLst>
                </a:gridCol>
                <a:gridCol w="2202837">
                  <a:extLst>
                    <a:ext uri="{9D8B030D-6E8A-4147-A177-3AD203B41FA5}">
                      <a16:colId xmlns:a16="http://schemas.microsoft.com/office/drawing/2014/main" val="2501882036"/>
                    </a:ext>
                  </a:extLst>
                </a:gridCol>
              </a:tblGrid>
              <a:tr h="472856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Learner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Feedback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9594812"/>
                  </a:ext>
                </a:extLst>
              </a:tr>
              <a:tr h="472856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Constructor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Parametric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44787492"/>
                  </a:ext>
                </a:extLst>
              </a:tr>
              <a:tr h="472856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Observer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Construction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40663417"/>
                  </a:ext>
                </a:extLst>
              </a:tr>
              <a:tr h="472856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Full-explorer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Motivational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131383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3781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3090DA5-0BB6-755C-856D-26DB01846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800">
                <a:ea typeface="Calibri Light"/>
                <a:cs typeface="Calibri Light"/>
              </a:rPr>
              <a:t>PL Coach Study: Experimental Design</a:t>
            </a:r>
            <a:endParaRPr lang="en-US" sz="38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B37C7D-1977-6D89-76C2-479EFE909AA1}"/>
              </a:ext>
            </a:extLst>
          </p:cNvPr>
          <p:cNvSpPr txBox="1"/>
          <p:nvPr/>
        </p:nvSpPr>
        <p:spPr>
          <a:xfrm>
            <a:off x="2721" y="1123043"/>
            <a:ext cx="12189279" cy="270843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28600" indent="-228600">
              <a:buFont typeface=""/>
              <a:buChar char="•"/>
            </a:pPr>
            <a:r>
              <a:rPr lang="en-US" sz="2700">
                <a:solidFill>
                  <a:srgbClr val="002060"/>
                </a:solidFill>
                <a:latin typeface="Calibri"/>
                <a:cs typeface="Arial"/>
              </a:rPr>
              <a:t>Conducted A/B study in 2 classes @ Georgia Tech - Ecology Lab &amp; Cognitive Science.</a:t>
            </a:r>
          </a:p>
          <a:p>
            <a:pPr marL="228600" indent="-228600">
              <a:buFont typeface=""/>
              <a:buChar char="•"/>
            </a:pPr>
            <a:endParaRPr lang="en-US" sz="2700">
              <a:solidFill>
                <a:srgbClr val="002060"/>
              </a:solidFill>
              <a:latin typeface="Calibri"/>
              <a:cs typeface="Arial"/>
            </a:endParaRPr>
          </a:p>
          <a:p>
            <a:pPr marL="228600" indent="-228600">
              <a:buFont typeface=""/>
              <a:buChar char="•"/>
            </a:pPr>
            <a:r>
              <a:rPr lang="en-US" sz="2700">
                <a:solidFill>
                  <a:srgbClr val="002060"/>
                </a:solidFill>
                <a:latin typeface="Calibri"/>
                <a:cs typeface="Arial"/>
              </a:rPr>
              <a:t>In each study, participants given 3 tasks:</a:t>
            </a:r>
            <a:endParaRPr lang="en-US" sz="2700">
              <a:solidFill>
                <a:srgbClr val="002060"/>
              </a:solidFill>
              <a:latin typeface="Calibri"/>
              <a:ea typeface="Calibri"/>
              <a:cs typeface="Arial"/>
            </a:endParaRPr>
          </a:p>
          <a:p>
            <a:pPr marL="685800" lvl="1" indent="-228600">
              <a:buFont typeface=""/>
              <a:buChar char="•"/>
            </a:pPr>
            <a:r>
              <a:rPr lang="en-US" sz="2400" b="1" i="1">
                <a:solidFill>
                  <a:schemeClr val="accent6">
                    <a:lumMod val="75000"/>
                  </a:schemeClr>
                </a:solidFill>
                <a:latin typeface="Calibri"/>
                <a:cs typeface="Arial"/>
              </a:rPr>
              <a:t>Training task:</a:t>
            </a:r>
            <a:r>
              <a:rPr lang="en-US" sz="2400">
                <a:solidFill>
                  <a:schemeClr val="accent6">
                    <a:lumMod val="75000"/>
                  </a:schemeClr>
                </a:solidFill>
                <a:latin typeface="Calibri"/>
                <a:cs typeface="Arial"/>
              </a:rPr>
              <a:t> tutorial on using VERA &amp; stabilize ecological system.</a:t>
            </a:r>
            <a:endParaRPr lang="en-US" sz="2400">
              <a:solidFill>
                <a:schemeClr val="accent6">
                  <a:lumMod val="75000"/>
                </a:schemeClr>
              </a:solidFill>
              <a:latin typeface="Calibri"/>
              <a:ea typeface="Calibri"/>
              <a:cs typeface="Arial"/>
            </a:endParaRPr>
          </a:p>
          <a:p>
            <a:pPr marL="685800" lvl="1" indent="-228600">
              <a:buFont typeface=""/>
              <a:buChar char="•"/>
            </a:pPr>
            <a:r>
              <a:rPr lang="en-US" sz="2400" b="1" i="1">
                <a:solidFill>
                  <a:schemeClr val="accent6">
                    <a:lumMod val="75000"/>
                  </a:schemeClr>
                </a:solidFill>
                <a:latin typeface="Calibri"/>
                <a:cs typeface="Arial"/>
              </a:rPr>
              <a:t>Predator-prey task:</a:t>
            </a:r>
            <a:r>
              <a:rPr lang="en-US" sz="2400">
                <a:solidFill>
                  <a:schemeClr val="accent6">
                    <a:lumMod val="75000"/>
                  </a:schemeClr>
                </a:solidFill>
                <a:latin typeface="Calibri"/>
                <a:cs typeface="Arial"/>
              </a:rPr>
              <a:t> stabilize a given predator-prey model.</a:t>
            </a:r>
            <a:endParaRPr lang="en-US" sz="2400">
              <a:solidFill>
                <a:schemeClr val="accent6">
                  <a:lumMod val="75000"/>
                </a:schemeClr>
              </a:solidFill>
              <a:latin typeface="Calibri"/>
              <a:ea typeface="Calibri"/>
              <a:cs typeface="Arial"/>
            </a:endParaRPr>
          </a:p>
          <a:p>
            <a:pPr marL="685800" lvl="1" indent="-228600">
              <a:buFont typeface=""/>
              <a:buChar char="•"/>
            </a:pPr>
            <a:r>
              <a:rPr lang="en-US" sz="2400" b="1" i="1">
                <a:solidFill>
                  <a:schemeClr val="accent6">
                    <a:lumMod val="75000"/>
                  </a:schemeClr>
                </a:solidFill>
                <a:latin typeface="Calibri"/>
                <a:cs typeface="Arial"/>
              </a:rPr>
              <a:t>Competitive-exclusion task:</a:t>
            </a:r>
            <a:r>
              <a:rPr lang="en-US" sz="2400">
                <a:solidFill>
                  <a:schemeClr val="accent6">
                    <a:lumMod val="75000"/>
                  </a:schemeClr>
                </a:solidFill>
                <a:latin typeface="Calibri"/>
                <a:cs typeface="Arial"/>
              </a:rPr>
              <a:t> formulate a new ecology model</a:t>
            </a:r>
            <a:endParaRPr lang="en-US" sz="2400">
              <a:solidFill>
                <a:schemeClr val="accent6">
                  <a:lumMod val="75000"/>
                </a:schemeClr>
              </a:solidFill>
              <a:latin typeface="Calibri"/>
              <a:ea typeface="Calibri"/>
              <a:cs typeface="Arial"/>
            </a:endParaRPr>
          </a:p>
          <a:p>
            <a:pPr marL="0" lvl="1"/>
            <a:endParaRPr lang="en-US" sz="1700">
              <a:solidFill>
                <a:srgbClr val="000000"/>
              </a:solidFill>
              <a:latin typeface="Calibri"/>
              <a:cs typeface="Arial"/>
            </a:endParaRP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F9F3678B-9CCD-6307-FF9E-56EC4AE4AE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678728"/>
              </p:ext>
            </p:extLst>
          </p:nvPr>
        </p:nvGraphicFramePr>
        <p:xfrm>
          <a:off x="1102731" y="4206487"/>
          <a:ext cx="9570180" cy="188509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007092">
                  <a:extLst>
                    <a:ext uri="{9D8B030D-6E8A-4147-A177-3AD203B41FA5}">
                      <a16:colId xmlns:a16="http://schemas.microsoft.com/office/drawing/2014/main" val="2077438660"/>
                    </a:ext>
                  </a:extLst>
                </a:gridCol>
                <a:gridCol w="2007092">
                  <a:extLst>
                    <a:ext uri="{9D8B030D-6E8A-4147-A177-3AD203B41FA5}">
                      <a16:colId xmlns:a16="http://schemas.microsoft.com/office/drawing/2014/main" val="3916459274"/>
                    </a:ext>
                  </a:extLst>
                </a:gridCol>
                <a:gridCol w="2025339">
                  <a:extLst>
                    <a:ext uri="{9D8B030D-6E8A-4147-A177-3AD203B41FA5}">
                      <a16:colId xmlns:a16="http://schemas.microsoft.com/office/drawing/2014/main" val="2983281654"/>
                    </a:ext>
                  </a:extLst>
                </a:gridCol>
                <a:gridCol w="1678659">
                  <a:extLst>
                    <a:ext uri="{9D8B030D-6E8A-4147-A177-3AD203B41FA5}">
                      <a16:colId xmlns:a16="http://schemas.microsoft.com/office/drawing/2014/main" val="164613706"/>
                    </a:ext>
                  </a:extLst>
                </a:gridCol>
                <a:gridCol w="1851998">
                  <a:extLst>
                    <a:ext uri="{9D8B030D-6E8A-4147-A177-3AD203B41FA5}">
                      <a16:colId xmlns:a16="http://schemas.microsoft.com/office/drawing/2014/main" val="187617142"/>
                    </a:ext>
                  </a:extLst>
                </a:gridCol>
              </a:tblGrid>
              <a:tr h="596550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600" b="1" i="0">
                          <a:solidFill>
                            <a:srgbClr val="FFFFFF"/>
                          </a:solidFill>
                          <a:effectLst/>
                          <a:highlight>
                            <a:srgbClr val="4472C4"/>
                          </a:highlight>
                          <a:latin typeface="Calibri"/>
                        </a:rPr>
                        <a:t>Study</a:t>
                      </a:r>
                    </a:p>
                  </a:txBody>
                  <a:tcPr anchor="ctr">
                    <a:lnL w="121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1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1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43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600" b="1" i="0">
                          <a:solidFill>
                            <a:srgbClr val="FFFFFF"/>
                          </a:solidFill>
                          <a:effectLst/>
                          <a:highlight>
                            <a:srgbClr val="4472C4"/>
                          </a:highlight>
                          <a:latin typeface="Calibri"/>
                        </a:rPr>
                        <a:t>Educational 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1600" b="1" i="0">
                          <a:solidFill>
                            <a:srgbClr val="FFFFFF"/>
                          </a:solidFill>
                          <a:effectLst/>
                          <a:highlight>
                            <a:srgbClr val="4472C4"/>
                          </a:highlight>
                          <a:latin typeface="Calibri"/>
                        </a:rPr>
                        <a:t>background</a:t>
                      </a:r>
                    </a:p>
                  </a:txBody>
                  <a:tcPr anchor="ctr">
                    <a:lnL w="121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1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1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43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600" b="1" i="0">
                          <a:solidFill>
                            <a:srgbClr val="FFFFFF"/>
                          </a:solidFill>
                          <a:effectLst/>
                          <a:highlight>
                            <a:srgbClr val="4472C4"/>
                          </a:highlight>
                          <a:latin typeface="Calibri"/>
                        </a:rPr>
                        <a:t>Control / </a:t>
                      </a:r>
                    </a:p>
                    <a:p>
                      <a:pPr algn="ctr" fontAlgn="base"/>
                      <a:r>
                        <a:rPr lang="en-US" sz="1600" b="1" i="0">
                          <a:solidFill>
                            <a:srgbClr val="FFFFFF"/>
                          </a:solidFill>
                          <a:effectLst/>
                          <a:highlight>
                            <a:srgbClr val="4472C4"/>
                          </a:highlight>
                          <a:latin typeface="Calibri"/>
                        </a:rPr>
                        <a:t>Treatment</a:t>
                      </a:r>
                    </a:p>
                  </a:txBody>
                  <a:tcPr anchor="ctr">
                    <a:lnL w="121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1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1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43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600" b="1" i="0">
                          <a:solidFill>
                            <a:srgbClr val="FFFFFF"/>
                          </a:solidFill>
                          <a:effectLst/>
                          <a:highlight>
                            <a:srgbClr val="4472C4"/>
                          </a:highlight>
                          <a:latin typeface="Calibri"/>
                        </a:rPr>
                        <a:t>Students </a:t>
                      </a:r>
                    </a:p>
                    <a:p>
                      <a:pPr algn="ctr" fontAlgn="base"/>
                      <a:r>
                        <a:rPr lang="en-US" sz="1600" b="1" i="0">
                          <a:solidFill>
                            <a:srgbClr val="FFFFFF"/>
                          </a:solidFill>
                          <a:effectLst/>
                          <a:highlight>
                            <a:srgbClr val="4472C4"/>
                          </a:highlight>
                          <a:latin typeface="Calibri"/>
                        </a:rPr>
                        <a:t>per condition</a:t>
                      </a:r>
                    </a:p>
                  </a:txBody>
                  <a:tcPr anchor="ctr">
                    <a:lnL w="121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1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1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43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600" b="1" i="0">
                          <a:solidFill>
                            <a:srgbClr val="FFFFFF"/>
                          </a:solidFill>
                          <a:effectLst/>
                          <a:highlight>
                            <a:srgbClr val="4472C4"/>
                          </a:highlight>
                          <a:latin typeface="Calibri"/>
                        </a:rPr>
                        <a:t>Working </a:t>
                      </a:r>
                      <a:br>
                        <a:rPr lang="en-US" sz="1600" b="1" i="0">
                          <a:solidFill>
                            <a:srgbClr val="FFFFFF"/>
                          </a:solidFill>
                          <a:effectLst/>
                          <a:highlight>
                            <a:srgbClr val="4472C4"/>
                          </a:highlight>
                          <a:latin typeface="Calibri"/>
                        </a:rPr>
                      </a:br>
                      <a:r>
                        <a:rPr lang="en-US" sz="1600" b="1" i="0">
                          <a:solidFill>
                            <a:srgbClr val="FFFFFF"/>
                          </a:solidFill>
                          <a:effectLst/>
                          <a:highlight>
                            <a:srgbClr val="4472C4"/>
                          </a:highlight>
                          <a:latin typeface="Calibri"/>
                        </a:rPr>
                        <a:t>conditions</a:t>
                      </a:r>
                    </a:p>
                  </a:txBody>
                  <a:tcPr anchor="ctr">
                    <a:lnL w="121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1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1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43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2629105"/>
                  </a:ext>
                </a:extLst>
              </a:tr>
              <a:tr h="697964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600" b="0" i="0">
                          <a:solidFill>
                            <a:srgbClr val="000000"/>
                          </a:solidFill>
                          <a:effectLst/>
                          <a:highlight>
                            <a:srgbClr val="CFD5EA"/>
                          </a:highlight>
                          <a:latin typeface="Calibri"/>
                        </a:rPr>
                        <a:t>Ecology Lab</a:t>
                      </a:r>
                    </a:p>
                  </a:txBody>
                  <a:tcPr anchor="ctr">
                    <a:lnL w="121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1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43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1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600" b="0" i="0">
                          <a:solidFill>
                            <a:srgbClr val="000000"/>
                          </a:solidFill>
                          <a:effectLst/>
                          <a:highlight>
                            <a:srgbClr val="CFD5EA"/>
                          </a:highlight>
                          <a:latin typeface="Calibri"/>
                        </a:rPr>
                        <a:t>Undergrad; Ecology</a:t>
                      </a:r>
                    </a:p>
                  </a:txBody>
                  <a:tcPr anchor="ctr">
                    <a:lnL w="121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1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43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1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600" b="0" i="0">
                          <a:solidFill>
                            <a:srgbClr val="000000"/>
                          </a:solidFill>
                          <a:effectLst/>
                          <a:highlight>
                            <a:srgbClr val="CFD5EA"/>
                          </a:highlight>
                          <a:latin typeface="Calibri"/>
                        </a:rPr>
                        <a:t>No coach / Coach</a:t>
                      </a:r>
                    </a:p>
                  </a:txBody>
                  <a:tcPr anchor="ctr">
                    <a:lnL w="121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1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43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1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600" b="0" i="0">
                          <a:solidFill>
                            <a:srgbClr val="000000"/>
                          </a:solidFill>
                          <a:effectLst/>
                          <a:highlight>
                            <a:srgbClr val="CFD5EA"/>
                          </a:highlight>
                          <a:latin typeface="Calibri"/>
                        </a:rPr>
                        <a:t>20</a:t>
                      </a:r>
                    </a:p>
                  </a:txBody>
                  <a:tcPr anchor="ctr">
                    <a:lnL w="121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1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43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1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600" b="0" i="0">
                          <a:solidFill>
                            <a:srgbClr val="000000"/>
                          </a:solidFill>
                          <a:effectLst/>
                          <a:highlight>
                            <a:srgbClr val="CFD5EA"/>
                          </a:highlight>
                          <a:latin typeface="Calibri"/>
                        </a:rPr>
                        <a:t>Individual; </a:t>
                      </a:r>
                    </a:p>
                    <a:p>
                      <a:pPr algn="ctr" fontAlgn="base"/>
                      <a:r>
                        <a:rPr lang="en-US" sz="1600" b="0" i="0">
                          <a:solidFill>
                            <a:srgbClr val="000000"/>
                          </a:solidFill>
                          <a:effectLst/>
                          <a:highlight>
                            <a:srgbClr val="CFD5EA"/>
                          </a:highlight>
                          <a:latin typeface="Calibri"/>
                        </a:rPr>
                        <a:t>3-hour session</a:t>
                      </a:r>
                    </a:p>
                  </a:txBody>
                  <a:tcPr anchor="ctr">
                    <a:lnL w="121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1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43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1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4231187"/>
                  </a:ext>
                </a:extLst>
              </a:tr>
              <a:tr h="590585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600" b="0" i="0">
                          <a:solidFill>
                            <a:srgbClr val="000000"/>
                          </a:solidFill>
                          <a:effectLst/>
                          <a:highlight>
                            <a:srgbClr val="E9EBF5"/>
                          </a:highlight>
                          <a:latin typeface="Calibri"/>
                        </a:rPr>
                        <a:t>Intro. to Cog Sci</a:t>
                      </a:r>
                    </a:p>
                  </a:txBody>
                  <a:tcPr anchor="ctr">
                    <a:lnL w="121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1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1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1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600" b="0" i="0">
                          <a:solidFill>
                            <a:srgbClr val="000000"/>
                          </a:solidFill>
                          <a:effectLst/>
                          <a:highlight>
                            <a:srgbClr val="E9EBF5"/>
                          </a:highlight>
                          <a:latin typeface="Calibri"/>
                        </a:rPr>
                        <a:t>Graduate; CS</a:t>
                      </a:r>
                    </a:p>
                  </a:txBody>
                  <a:tcPr anchor="ctr">
                    <a:lnL w="121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1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1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1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600" b="0" i="0">
                          <a:solidFill>
                            <a:srgbClr val="000000"/>
                          </a:solidFill>
                          <a:effectLst/>
                          <a:highlight>
                            <a:srgbClr val="E9EBF5"/>
                          </a:highlight>
                          <a:latin typeface="Calibri"/>
                        </a:rPr>
                        <a:t>No coach / Coach</a:t>
                      </a:r>
                    </a:p>
                  </a:txBody>
                  <a:tcPr anchor="ctr">
                    <a:lnL w="121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1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1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1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600" b="0" i="0">
                          <a:solidFill>
                            <a:srgbClr val="000000"/>
                          </a:solidFill>
                          <a:effectLst/>
                          <a:highlight>
                            <a:srgbClr val="E9EBF5"/>
                          </a:highlight>
                          <a:latin typeface="Calibri"/>
                        </a:rPr>
                        <a:t>35</a:t>
                      </a:r>
                    </a:p>
                  </a:txBody>
                  <a:tcPr anchor="ctr">
                    <a:lnL w="121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1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1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1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600" b="0" i="0">
                          <a:solidFill>
                            <a:srgbClr val="000000"/>
                          </a:solidFill>
                          <a:effectLst/>
                          <a:highlight>
                            <a:srgbClr val="E9EBF5"/>
                          </a:highlight>
                          <a:latin typeface="Calibri"/>
                        </a:rPr>
                        <a:t>Groups;</a:t>
                      </a:r>
                    </a:p>
                    <a:p>
                      <a:pPr algn="ctr" fontAlgn="base"/>
                      <a:r>
                        <a:rPr lang="en-US" sz="1600" b="0" i="0">
                          <a:solidFill>
                            <a:srgbClr val="000000"/>
                          </a:solidFill>
                          <a:effectLst/>
                          <a:highlight>
                            <a:srgbClr val="E9EBF5"/>
                          </a:highlight>
                          <a:latin typeface="Calibri"/>
                        </a:rPr>
                        <a:t>Untimed</a:t>
                      </a:r>
                    </a:p>
                  </a:txBody>
                  <a:tcPr anchor="ctr">
                    <a:lnL w="121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1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1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1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55019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8748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4168D-67A7-6D2A-575C-99DA75826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PL Coach Study: Initial results</a:t>
            </a:r>
          </a:p>
        </p:txBody>
      </p:sp>
      <p:pic>
        <p:nvPicPr>
          <p:cNvPr id="4" name="Picture 3" descr="A graph of blue and orange bars&#10;&#10;Description automatically generated">
            <a:extLst>
              <a:ext uri="{FF2B5EF4-FFF2-40B4-BE49-F238E27FC236}">
                <a16:creationId xmlns:a16="http://schemas.microsoft.com/office/drawing/2014/main" id="{B4FF3813-4D9E-1D6F-51E1-F2E9F3577D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4268" y="1038775"/>
            <a:ext cx="4392831" cy="26539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60331E5-AE95-E55A-069A-6EE07F8DB8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2829" y="3422660"/>
            <a:ext cx="4387850" cy="27184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0DA86AB-6892-A3CD-5171-4A1C936F562F}"/>
              </a:ext>
            </a:extLst>
          </p:cNvPr>
          <p:cNvSpPr txBox="1"/>
          <p:nvPr/>
        </p:nvSpPr>
        <p:spPr>
          <a:xfrm>
            <a:off x="8055428" y="5980339"/>
            <a:ext cx="408894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>
                <a:cs typeface="Arial"/>
              </a:rPr>
              <a:t>Fig 1. Comparing model complexities between EcoLab vs. </a:t>
            </a:r>
            <a:r>
              <a:rPr lang="en-US" sz="1200" err="1">
                <a:cs typeface="Arial"/>
              </a:rPr>
              <a:t>CogSci</a:t>
            </a:r>
            <a:r>
              <a:rPr lang="en-US" sz="1200">
                <a:cs typeface="Arial"/>
              </a:rPr>
              <a:t> VERA deployments, Spring 2024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6AE4B1-D3AB-320D-CCD8-F259A4E5D49C}"/>
              </a:ext>
            </a:extLst>
          </p:cNvPr>
          <p:cNvSpPr txBox="1"/>
          <p:nvPr/>
        </p:nvSpPr>
        <p:spPr>
          <a:xfrm>
            <a:off x="3035030" y="3229742"/>
            <a:ext cx="61089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>
                <a:solidFill>
                  <a:srgbClr val="000000"/>
                </a:solidFill>
                <a:effectLst/>
                <a:latin typeface="Times"/>
              </a:rPr>
              <a:t> </a:t>
            </a:r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A86B019-043D-453E-1762-FCFD0348EB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041" y="1220968"/>
            <a:ext cx="7593506" cy="475902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/>
              <a:t>Control group created more complex models than treatment group.</a:t>
            </a:r>
            <a:br>
              <a:rPr lang="en-US" sz="2400">
                <a:cs typeface="Calibri"/>
              </a:rPr>
            </a:br>
            <a:br>
              <a:rPr lang="en-US" sz="2200"/>
            </a:br>
            <a:br>
              <a:rPr lang="en-US" sz="2400">
                <a:cs typeface="Calibri"/>
              </a:rPr>
            </a:br>
            <a:br>
              <a:rPr lang="en-US"/>
            </a:br>
            <a:endParaRPr lang="en-US">
              <a:ea typeface="Calibri" panose="020F0502020204030204"/>
              <a:cs typeface="Calibri" panose="020F0502020204030204"/>
            </a:endParaRPr>
          </a:p>
          <a:p>
            <a:r>
              <a:rPr lang="en-US" sz="2600"/>
              <a:t>“constructors” found feedback more helpful than “full-explorers”</a:t>
            </a:r>
            <a:endParaRPr lang="en-US" sz="2600">
              <a:cs typeface="Calibri"/>
            </a:endParaRPr>
          </a:p>
          <a:p>
            <a:pPr lvl="1"/>
            <a:endParaRPr lang="en-US">
              <a:latin typeface="Calibri"/>
              <a:cs typeface="Calibri"/>
            </a:endParaRPr>
          </a:p>
          <a:p>
            <a:pPr lvl="1"/>
            <a:endParaRPr lang="en-US">
              <a:latin typeface="Calibri" panose="020F0502020204030204" pitchFamily="34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5273054"/>
      </p:ext>
    </p:extLst>
  </p:cSld>
  <p:clrMapOvr>
    <a:masterClrMapping/>
  </p:clrMapOvr>
</p:sld>
</file>

<file path=ppt/theme/theme1.xml><?xml version="1.0" encoding="utf-8"?>
<a:theme xmlns:a="http://schemas.openxmlformats.org/drawingml/2006/main" name="aialo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I-ALOE PPT Template" id="{60D10EC9-1E6E-C244-85E1-BC5491A8E84C}" vid="{691E716F-DF80-5C48-BB54-CBD1EF116D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6c54106-4fbb-466d-b2fa-bc109a3ddbe3">
      <Terms xmlns="http://schemas.microsoft.com/office/infopath/2007/PartnerControls"/>
    </lcf76f155ced4ddcb4097134ff3c332f>
    <TaxCatchAll xmlns="195d1f45-9509-43f9-8aff-baa8dce9ab14" xsi:nil="true"/>
    <SharedWithUsers xmlns="195d1f45-9509-43f9-8aff-baa8dce9ab14">
      <UserInfo>
        <DisplayName>Ou, Chaohua</DisplayName>
        <AccountId>10</AccountId>
        <AccountType/>
      </UserInfo>
      <UserInfo>
        <DisplayName>Goel, Ashok K</DisplayName>
        <AccountId>23</AccountId>
        <AccountType/>
      </UserInfo>
      <UserInfo>
        <DisplayName>Everyone</DisplayName>
        <AccountId>11</AccountId>
        <AccountType/>
      </UserInfo>
      <UserInfo>
        <DisplayName>Myk Garn</DisplayName>
        <AccountId>21</AccountId>
        <AccountType/>
      </UserInfo>
      <UserInfo>
        <DisplayName>Joyner, David</DisplayName>
        <AccountId>26</AccountId>
        <AccountType/>
      </UserInfo>
      <UserInfo>
        <DisplayName>SharingLinks.e2a8ea12-3718-4d3a-b643-5856a28e5889.OrganizationEdit.b14a335c-570d-48af-a730-17917850906b</DisplayName>
        <AccountId>614</AccountId>
        <AccountType/>
      </UserInfo>
      <UserInfo>
        <DisplayName>Josh McGhee</DisplayName>
        <AccountId>49</AccountId>
        <AccountType/>
      </UserInfo>
      <UserInfo>
        <DisplayName>SharingLinks.bafa7d4d-898f-44ec-8990-40c8c155a2b9.OrganizationEdit.29c2f5b1-0f04-4e05-80e0-10407e8bb36b</DisplayName>
        <AccountId>203</AccountId>
        <AccountType/>
      </UserInfo>
      <UserInfo>
        <DisplayName>SharingLinks.c489ec16-ee17-4370-923f-417f2925f4f5.OrganizationEdit.0b9778b1-337b-430f-90cd-6b3aeca6401c</DisplayName>
        <AccountId>52</AccountId>
        <AccountType/>
      </UserInfo>
      <UserInfo>
        <DisplayName>SharingLinks.8a741740-abfa-4d26-8f2c-82ce49d87488.Flexible.4996879e-4140-426a-8aa5-a9070edf8233</DisplayName>
        <AccountId>214</AccountId>
        <AccountType/>
      </UserInfo>
      <UserInfo>
        <DisplayName>SharingLinks.b187404b-c6f2-4775-95b3-6a772a832d61.OrganizationEdit.7c237d61-6880-4cad-9104-7492158460f9</DisplayName>
        <AccountId>211</AccountId>
        <AccountType/>
      </UserInfo>
      <UserInfo>
        <DisplayName>SharingLinks.a1696272-e584-48aa-aa7f-d60658a372d3.OrganizationEdit.86e80020-a242-415d-a3cc-144929c1ec17</DisplayName>
        <AccountId>202</AccountId>
        <AccountType/>
      </UserInfo>
      <UserInfo>
        <DisplayName>SharingLinks.e20f4f0e-ff07-4381-aa64-05f2c192fbc0.OrganizationEdit.8b725c1c-56a9-473a-bc61-85b0dd30e925</DisplayName>
        <AccountId>162</AccountId>
        <AccountType/>
      </UserInfo>
      <UserInfo>
        <DisplayName>SharingLinks.04f49927-0d12-4db6-a508-079f58dac91d.OrganizationEdit.1ebb14d0-b3c4-4511-b66c-89851e8c1d00</DisplayName>
        <AccountId>341</AccountId>
        <AccountType/>
      </UserInfo>
      <UserInfo>
        <DisplayName>SharingLinks.7b0ef458-88c1-47f7-82e0-c186ddc39b1a.OrganizationEdit.61514fe7-7c4a-41c3-8d2a-280366ab6a44</DisplayName>
        <AccountId>193</AccountId>
        <AccountType/>
      </UserInfo>
      <UserInfo>
        <DisplayName>Dass, Rahul</DisplayName>
        <AccountId>445</AccountId>
        <AccountType/>
      </UserInfo>
      <UserInfo>
        <DisplayName>Ugi, Moriah C</DisplayName>
        <AccountId>872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AF2FCBA666D2A4AAB1F22DDC4FC8247" ma:contentTypeVersion="18" ma:contentTypeDescription="Create a new document." ma:contentTypeScope="" ma:versionID="6ab6bd7c8696cba99d46532e5d4b8fce">
  <xsd:schema xmlns:xsd="http://www.w3.org/2001/XMLSchema" xmlns:xs="http://www.w3.org/2001/XMLSchema" xmlns:p="http://schemas.microsoft.com/office/2006/metadata/properties" xmlns:ns2="d6c54106-4fbb-466d-b2fa-bc109a3ddbe3" xmlns:ns3="195d1f45-9509-43f9-8aff-baa8dce9ab14" targetNamespace="http://schemas.microsoft.com/office/2006/metadata/properties" ma:root="true" ma:fieldsID="675d49daeb44782a8afd2c697fca5c2a" ns2:_="" ns3:_="">
    <xsd:import namespace="d6c54106-4fbb-466d-b2fa-bc109a3ddbe3"/>
    <xsd:import namespace="195d1f45-9509-43f9-8aff-baa8dce9ab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c54106-4fbb-466d-b2fa-bc109a3ddb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ec2506c3-735d-4e70-aa79-204d06275b9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5d1f45-9509-43f9-8aff-baa8dce9ab1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ec063712-b7ad-404d-9274-b407b02c1ade}" ma:internalName="TaxCatchAll" ma:showField="CatchAllData" ma:web="195d1f45-9509-43f9-8aff-baa8dce9ab1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D8FAA42-3FD2-403F-83A5-41F6F744CE8E}">
  <ds:schemaRefs>
    <ds:schemaRef ds:uri="14823107-22f6-40f8-ac8d-11993a65213f"/>
    <ds:schemaRef ds:uri="195d1f45-9509-43f9-8aff-baa8dce9ab14"/>
    <ds:schemaRef ds:uri="5f8719f7-c185-4115-8212-0f70e78b49a0"/>
    <ds:schemaRef ds:uri="b4a2bd95-6fe6-496f-bf3f-083c4b34c808"/>
    <ds:schemaRef ds:uri="b9235374-7f7a-41a8-9494-22d43d731dd4"/>
    <ds:schemaRef ds:uri="d6c54106-4fbb-466d-b2fa-bc109a3ddbe3"/>
    <ds:schemaRef ds:uri="dea2732e-0059-4872-a2bb-ce14bca0337f"/>
    <ds:schemaRef ds:uri="e592a494-9c91-43df-8271-b84776111bb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80CDB6E-5AC1-4F6B-AB33-BF32AD2F8D6E}">
  <ds:schemaRefs>
    <ds:schemaRef ds:uri="195d1f45-9509-43f9-8aff-baa8dce9ab14"/>
    <ds:schemaRef ds:uri="d6c54106-4fbb-466d-b2fa-bc109a3ddbe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2E2CC034-56A5-4308-8BF6-0531F64E3CE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aialoe theme</Template>
  <Application>Microsoft Office PowerPoint</Application>
  <PresentationFormat>Widescreen</PresentationFormat>
  <Slides>10</Slides>
  <Notes>6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aialoe theme</vt:lpstr>
      <vt:lpstr>PowerPoint Presentation</vt:lpstr>
      <vt:lpstr>Motivations</vt:lpstr>
      <vt:lpstr>"Modeling" Research Questions</vt:lpstr>
      <vt:lpstr>What is VERA?</vt:lpstr>
      <vt:lpstr>Theories of Learning</vt:lpstr>
      <vt:lpstr>Theory of Change</vt:lpstr>
      <vt:lpstr>Exploration Coach Overview</vt:lpstr>
      <vt:lpstr>PL Coach Study: Experimental Design</vt:lpstr>
      <vt:lpstr>PL Coach Study: Initial results</vt:lpstr>
      <vt:lpstr>Next steps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Dass, Rahul Kumar</dc:creator>
  <cp:revision>2</cp:revision>
  <dcterms:created xsi:type="dcterms:W3CDTF">2023-08-22T01:13:55Z</dcterms:created>
  <dcterms:modified xsi:type="dcterms:W3CDTF">2024-06-24T17:01:39Z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0x010100BAF2FCBA666D2A4AAB1F22DDC4FC8247</vt:lpwstr>
  </property>
  <property fmtid="{D5CDD505-2E9C-101B-9397-08002B2CF9AE}" pid="3" name="MediaServiceImageTags">
    <vt:lpwstr/>
  </property>
</Properties>
</file>